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7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DD7DBC-AA10-4A7B-B878-C76859A161DC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0CA653-4AF7-44ED-BCB7-776E3A027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89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CA653-4AF7-44ED-BCB7-776E3A0278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060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081035"/>
            <a:ext cx="8229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5400" b="1">
                <a:solidFill>
                  <a:srgbClr val="FFFFFF"/>
                </a:solidFill>
              </a:defRPr>
            </a:pPr>
            <a:r>
              <a:rPr dirty="0"/>
              <a:t>Why Your Thinking Matters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>
                <a:solidFill>
                  <a:srgbClr val="ED7D31"/>
                </a:solidFill>
              </a:defRPr>
            </a:pPr>
            <a:r>
              <a:t>Module Opening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4425006"/>
            <a:ext cx="8229600" cy="73152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57200" y="2187741"/>
            <a:ext cx="8229599" cy="187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encounter approximately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about 1000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decisions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weekly most are automatic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some life-changing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 of our thinking patterns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formed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age 20,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are often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unchallenged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Yet the complexity of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modern day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life demands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thinking patterns and systems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our predecessors never needed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Critical thinking isn't about being smarter; it's about thinking 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better</a:t>
            </a:r>
            <a:endParaRPr lang="en-US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9144000" cy="54864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Definition &amp; Framework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822959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Definition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smtClean="0"/>
              <a:t>CRITICAL THINKING is the disciplined</a:t>
            </a:r>
            <a:r>
              <a:rPr lang="en-US" dirty="0"/>
              <a:t>, objective analysis of facts, ideas, and arguments using evidence-based criteria, rather than emotion, habit, or authority.</a:t>
            </a:r>
          </a:p>
          <a:p>
            <a:pPr algn="just"/>
            <a:r>
              <a:rPr lang="en-US" b="1" dirty="0"/>
              <a:t>Three Core Pillars:</a:t>
            </a:r>
            <a:endParaRPr lang="en-US" dirty="0"/>
          </a:p>
          <a:p>
            <a:pPr lvl="0" algn="just"/>
            <a:r>
              <a:rPr lang="en-US" b="1" dirty="0"/>
              <a:t>Objectivity:</a:t>
            </a:r>
            <a:r>
              <a:rPr lang="en-US" dirty="0"/>
              <a:t> Examining evidence without letting bias distort judgment</a:t>
            </a:r>
          </a:p>
          <a:p>
            <a:pPr lvl="0" algn="just"/>
            <a:r>
              <a:rPr lang="en-US" b="1" dirty="0"/>
              <a:t>Systematic Questioning:</a:t>
            </a:r>
            <a:r>
              <a:rPr lang="en-US" dirty="0"/>
              <a:t> Using structured frameworks to analyze rather than accepting surface explanations</a:t>
            </a:r>
          </a:p>
          <a:p>
            <a:pPr lvl="0" algn="just"/>
            <a:r>
              <a:rPr lang="en-US" b="1" dirty="0"/>
              <a:t>Evidence-Based Reasoning:</a:t>
            </a:r>
            <a:r>
              <a:rPr lang="en-US" dirty="0"/>
              <a:t> Grounding conclusions in verifiable facts and sound logic</a:t>
            </a:r>
          </a:p>
          <a:p>
            <a:pPr algn="just"/>
            <a:r>
              <a:rPr lang="en-US" b="1" dirty="0"/>
              <a:t>What Critical Thinking Is NOT:</a:t>
            </a:r>
            <a:endParaRPr lang="en-US" dirty="0"/>
          </a:p>
          <a:p>
            <a:pPr lvl="0" algn="just"/>
            <a:r>
              <a:rPr lang="en-US" dirty="0"/>
              <a:t>✗ Being argumentative or contrarian</a:t>
            </a:r>
          </a:p>
          <a:p>
            <a:pPr lvl="0" algn="just"/>
            <a:r>
              <a:rPr lang="en-US" dirty="0"/>
              <a:t>✗ Finding fault with others' thinking</a:t>
            </a:r>
          </a:p>
          <a:p>
            <a:pPr lvl="0" algn="just"/>
            <a:r>
              <a:rPr lang="en-US" dirty="0"/>
              <a:t>✗ Blind skepticism (questioning everything without foundation)</a:t>
            </a:r>
          </a:p>
          <a:p>
            <a:pPr lvl="0" algn="just"/>
            <a:r>
              <a:rPr lang="en-US" dirty="0"/>
              <a:t>✗ Outsourcing thinking to authority figures or AI without engagement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9144000" cy="54864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How Our Minds Work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299778"/>
              </p:ext>
            </p:extLst>
          </p:nvPr>
        </p:nvGraphicFramePr>
        <p:xfrm>
          <a:off x="457200" y="1347923"/>
          <a:ext cx="8229600" cy="1578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03324775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402040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System 1 (Automatic)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System 2 (Deliberate)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307916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Fast, unconscious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Slow, conscious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15158013"/>
                  </a:ext>
                </a:extLst>
              </a:tr>
              <a:tr h="32814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Energy-efficient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Effortful &amp; taxing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167498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Pattern-based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Logic-based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619603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Often biased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More objective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6725841"/>
                  </a:ext>
                </a:extLst>
              </a:tr>
            </a:tbl>
          </a:graphicData>
        </a:graphic>
      </p:graphicFrame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457200" y="1018580"/>
            <a:ext cx="401731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Two Systems of Thinking (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Kahneman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Model):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1319" y="3024489"/>
            <a:ext cx="8389188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500" b="1" dirty="0"/>
              <a:t>Critical Thinking Requires: Engaging System 2 when System 1 leads us astray.</a:t>
            </a:r>
          </a:p>
          <a:p>
            <a:pPr algn="just"/>
            <a:r>
              <a:rPr lang="en-US" sz="1500" dirty="0"/>
              <a:t>The Problem: System 2 is cognitively expensive. Our brains prefer System 1, leading to shortcuts that often produce errors.</a:t>
            </a:r>
          </a:p>
          <a:p>
            <a:pPr algn="just"/>
            <a:r>
              <a:rPr lang="en-US" sz="1500" dirty="0"/>
              <a:t>The Solution: Building metacognitive awareness—noticing when we need to slow down and think critically.</a:t>
            </a:r>
          </a:p>
          <a:p>
            <a:pPr algn="just"/>
            <a:r>
              <a:rPr lang="en-US" sz="1500" b="1" dirty="0" smtClean="0"/>
              <a:t>Note</a:t>
            </a:r>
            <a:r>
              <a:rPr lang="en-US" sz="1500" b="1" dirty="0"/>
              <a:t>:</a:t>
            </a:r>
            <a:r>
              <a:rPr lang="en-US" sz="1500" dirty="0"/>
              <a:t> </a:t>
            </a:r>
            <a:r>
              <a:rPr lang="en-US" sz="1500" dirty="0" smtClean="0"/>
              <a:t>System </a:t>
            </a:r>
            <a:r>
              <a:rPr lang="en-US" sz="1500" dirty="0"/>
              <a:t>1 says "follow what interests me today," System 2 asks about employability, passion sustainability, market trends, personal values alignment.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9144000" cy="54864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Metacognition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15147"/>
            <a:ext cx="857465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500" b="1" dirty="0" smtClean="0"/>
              <a:t>What </a:t>
            </a:r>
            <a:r>
              <a:rPr lang="en-US" sz="1500" b="1" dirty="0"/>
              <a:t>Is Metacognition?</a:t>
            </a:r>
            <a:r>
              <a:rPr lang="en-US" sz="1500" dirty="0"/>
              <a:t> </a:t>
            </a:r>
            <a:r>
              <a:rPr lang="en-US" sz="1500" dirty="0" smtClean="0"/>
              <a:t>This is the awareness </a:t>
            </a:r>
            <a:r>
              <a:rPr lang="en-US" sz="1500" dirty="0"/>
              <a:t>and understanding of your own thinking processes.</a:t>
            </a:r>
          </a:p>
          <a:p>
            <a:pPr algn="just"/>
            <a:r>
              <a:rPr lang="en-US" sz="1500" b="1" dirty="0"/>
              <a:t>Why It Matters:</a:t>
            </a:r>
            <a:endParaRPr lang="en-US" sz="1500" dirty="0"/>
          </a:p>
          <a:p>
            <a:pPr lvl="0" algn="just"/>
            <a:r>
              <a:rPr lang="en-US" sz="1500" dirty="0"/>
              <a:t>You can't improve thinking you don't notice</a:t>
            </a:r>
          </a:p>
          <a:p>
            <a:pPr lvl="0" algn="just"/>
            <a:r>
              <a:rPr lang="en-US" sz="1500" dirty="0"/>
              <a:t>Most thinking errors happen automatically, invisibly</a:t>
            </a:r>
          </a:p>
          <a:p>
            <a:pPr lvl="0" algn="just"/>
            <a:r>
              <a:rPr lang="en-US" sz="1500" dirty="0"/>
              <a:t>Metacognition creates choice—once aware, you can deliberately shift your approach</a:t>
            </a:r>
          </a:p>
          <a:p>
            <a:pPr algn="just"/>
            <a:r>
              <a:rPr lang="en-US" sz="1500" b="1" dirty="0"/>
              <a:t>Four Levels of Metacognitive Awareness:</a:t>
            </a:r>
            <a:endParaRPr lang="en-US" sz="1500" dirty="0"/>
          </a:p>
          <a:p>
            <a:pPr lvl="0" algn="just"/>
            <a:r>
              <a:rPr lang="en-US" sz="1500" b="1" dirty="0"/>
              <a:t>Unconscious Incompetence:</a:t>
            </a:r>
            <a:r>
              <a:rPr lang="en-US" sz="1500" dirty="0"/>
              <a:t> You don't know what you don't know</a:t>
            </a:r>
          </a:p>
          <a:p>
            <a:pPr lvl="0" algn="just"/>
            <a:r>
              <a:rPr lang="en-US" sz="1500" b="1" dirty="0"/>
              <a:t>Conscious Incompetence:</a:t>
            </a:r>
            <a:r>
              <a:rPr lang="en-US" sz="1500" dirty="0"/>
              <a:t> You recognize gaps in your thinking</a:t>
            </a:r>
          </a:p>
          <a:p>
            <a:pPr lvl="0" algn="just"/>
            <a:r>
              <a:rPr lang="en-US" sz="1500" b="1" dirty="0"/>
              <a:t>Conscious Competence:</a:t>
            </a:r>
            <a:r>
              <a:rPr lang="en-US" sz="1500" dirty="0"/>
              <a:t> You deliberately apply better thinking with effort</a:t>
            </a:r>
          </a:p>
          <a:p>
            <a:pPr lvl="0" algn="just"/>
            <a:r>
              <a:rPr lang="en-US" sz="1500" b="1" dirty="0"/>
              <a:t>Unconscious Competence:</a:t>
            </a:r>
            <a:r>
              <a:rPr lang="en-US" sz="1500" dirty="0"/>
              <a:t> Better thinking becomes automatic</a:t>
            </a:r>
          </a:p>
          <a:p>
            <a:pPr algn="just"/>
            <a:r>
              <a:rPr lang="en-US" sz="1500" i="1" dirty="0"/>
              <a:t>You are here in this course: Moving from levels 1-2 toward levels 3-4.</a:t>
            </a:r>
            <a:endParaRPr lang="en-US" sz="1500" dirty="0"/>
          </a:p>
          <a:p>
            <a:pPr algn="just"/>
            <a:r>
              <a:rPr lang="en-US" sz="1500" b="1" dirty="0"/>
              <a:t>Metacognitive Questions to Ask Yourself:</a:t>
            </a:r>
            <a:endParaRPr lang="en-US" sz="1500" dirty="0"/>
          </a:p>
          <a:p>
            <a:pPr lvl="0" algn="just"/>
            <a:r>
              <a:rPr lang="en-US" sz="1500" dirty="0"/>
              <a:t>"What am I assuming here without evidence?"</a:t>
            </a:r>
          </a:p>
          <a:p>
            <a:pPr lvl="0" algn="just"/>
            <a:r>
              <a:rPr lang="en-US" sz="1500" dirty="0"/>
              <a:t>"What evidence would change my mind?"</a:t>
            </a:r>
          </a:p>
          <a:p>
            <a:pPr lvl="0" algn="just"/>
            <a:r>
              <a:rPr lang="en-US" sz="1500" dirty="0"/>
              <a:t>"Am I reacting emotionally or thinking carefully?"</a:t>
            </a:r>
          </a:p>
          <a:p>
            <a:pPr lvl="0" algn="just"/>
            <a:r>
              <a:rPr lang="en-US" sz="1500" dirty="0"/>
              <a:t>"Who benefits from me believing this? Who loses?"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9144000" cy="54864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229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rPr sz="2400" dirty="0"/>
              <a:t>Cognitive </a:t>
            </a:r>
            <a:r>
              <a:rPr sz="2400" dirty="0" smtClean="0"/>
              <a:t>Biases</a:t>
            </a:r>
            <a:r>
              <a:rPr lang="en-US" sz="2400" dirty="0" smtClean="0"/>
              <a:t>: Why </a:t>
            </a:r>
            <a:r>
              <a:rPr lang="en-US" sz="2400" dirty="0"/>
              <a:t>Your Brain Betrays Your </a:t>
            </a:r>
            <a:r>
              <a:rPr lang="en-US" sz="2400" dirty="0" smtClean="0"/>
              <a:t>Judgment</a:t>
            </a:r>
            <a:endParaRPr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103684"/>
            <a:ext cx="4038600" cy="4525963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en-US" b="1" dirty="0"/>
              <a:t>Definition:</a:t>
            </a:r>
            <a:r>
              <a:rPr lang="en-US" dirty="0"/>
              <a:t> Systematic patterns in thinking that cause us to deviate from logical reasoning.</a:t>
            </a:r>
            <a:endParaRPr lang="en-US" sz="2400" dirty="0"/>
          </a:p>
          <a:p>
            <a:pPr marL="0" indent="0" algn="just">
              <a:buNone/>
            </a:pPr>
            <a:r>
              <a:rPr lang="en-US" b="1" dirty="0"/>
              <a:t>Why Biases Exist:</a:t>
            </a:r>
            <a:endParaRPr lang="en-US" sz="2400" dirty="0"/>
          </a:p>
          <a:p>
            <a:pPr marL="0" lvl="0" indent="0" algn="just">
              <a:buNone/>
            </a:pPr>
            <a:r>
              <a:rPr lang="en-US" dirty="0"/>
              <a:t>Evolutionary advantage: Fast decisions protected our ancestors</a:t>
            </a:r>
            <a:endParaRPr lang="en-US" sz="2400" dirty="0"/>
          </a:p>
          <a:p>
            <a:pPr marL="0" lvl="0" indent="0" algn="just">
              <a:buNone/>
            </a:pPr>
            <a:r>
              <a:rPr lang="en-US" dirty="0"/>
              <a:t>Mental efficiency: Shortcuts conserve cognitive energy</a:t>
            </a:r>
            <a:endParaRPr lang="en-US" sz="2400" dirty="0"/>
          </a:p>
          <a:p>
            <a:pPr marL="0" lvl="0" indent="0" algn="just">
              <a:buNone/>
            </a:pPr>
            <a:r>
              <a:rPr lang="en-US" dirty="0"/>
              <a:t>Automatic process: We can't simply "turn them </a:t>
            </a:r>
            <a:r>
              <a:rPr lang="en-US" dirty="0" smtClean="0"/>
              <a:t>off“</a:t>
            </a:r>
            <a:endParaRPr lang="en-US" sz="2400" dirty="0" smtClean="0"/>
          </a:p>
          <a:p>
            <a:pPr marL="0" indent="0" algn="just">
              <a:buNone/>
            </a:pPr>
            <a:endParaRPr lang="en-US" sz="2400" b="1" dirty="0"/>
          </a:p>
          <a:p>
            <a:pPr marL="0" indent="0" algn="just">
              <a:buNone/>
            </a:pPr>
            <a:r>
              <a:rPr lang="en-US" sz="3400" b="1" dirty="0" smtClean="0"/>
              <a:t>Eight </a:t>
            </a:r>
            <a:r>
              <a:rPr lang="en-US" sz="3400" b="1" dirty="0"/>
              <a:t>Critical Biases Affecting Daily Decisions:</a:t>
            </a:r>
            <a:endParaRPr lang="en-US" sz="2400" dirty="0"/>
          </a:p>
          <a:p>
            <a:pPr marL="0" lvl="0" indent="0" algn="just">
              <a:buNone/>
            </a:pPr>
            <a:r>
              <a:rPr lang="en-US" b="1" dirty="0"/>
              <a:t>Confirmation Bias:</a:t>
            </a:r>
            <a:r>
              <a:rPr lang="en-US" dirty="0"/>
              <a:t> Seeking evidence supporting what you already believe, ignoring contradictions</a:t>
            </a:r>
            <a:endParaRPr lang="en-US" sz="2400" dirty="0"/>
          </a:p>
          <a:p>
            <a:pPr marL="457200" lvl="1" indent="0" algn="just">
              <a:buNone/>
            </a:pPr>
            <a:r>
              <a:rPr lang="en-US" i="1" dirty="0"/>
              <a:t>Example:</a:t>
            </a:r>
            <a:r>
              <a:rPr lang="en-US" dirty="0"/>
              <a:t> A teacher believing a student is "bright" notices evidence confirming this, missing contrary indicators</a:t>
            </a:r>
            <a:endParaRPr lang="en-US" sz="2000" dirty="0"/>
          </a:p>
          <a:p>
            <a:pPr marL="0" lvl="0" indent="0" algn="just">
              <a:buNone/>
            </a:pPr>
            <a:r>
              <a:rPr lang="en-US" b="1" dirty="0"/>
              <a:t>Anchoring Bias:</a:t>
            </a:r>
            <a:r>
              <a:rPr lang="en-US" dirty="0"/>
              <a:t> The first number or fact you encounter becomes your reference point</a:t>
            </a:r>
            <a:endParaRPr lang="en-US" sz="2400" dirty="0"/>
          </a:p>
          <a:p>
            <a:pPr marL="457200" lvl="1" indent="0" algn="just">
              <a:buNone/>
            </a:pPr>
            <a:r>
              <a:rPr lang="en-US" i="1" dirty="0"/>
              <a:t>Example:</a:t>
            </a:r>
            <a:r>
              <a:rPr lang="en-US" dirty="0"/>
              <a:t> In salary negotiation, the first offer disproportionately influences final agreement</a:t>
            </a:r>
            <a:endParaRPr lang="en-US" sz="2000" dirty="0"/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1103684"/>
            <a:ext cx="4038600" cy="4525963"/>
          </a:xfrm>
        </p:spPr>
        <p:txBody>
          <a:bodyPr>
            <a:normAutofit fontScale="47500" lnSpcReduction="20000"/>
          </a:bodyPr>
          <a:lstStyle/>
          <a:p>
            <a:pPr marL="0" lvl="0" indent="0" algn="just">
              <a:buNone/>
            </a:pPr>
            <a:r>
              <a:rPr lang="en-US" b="1" dirty="0"/>
              <a:t>Availability Heuristic:</a:t>
            </a:r>
            <a:r>
              <a:rPr lang="en-US" dirty="0"/>
              <a:t> Judging likelihood by how easily examples come to mind</a:t>
            </a:r>
            <a:endParaRPr lang="en-US" sz="2400" dirty="0"/>
          </a:p>
          <a:p>
            <a:pPr marL="457200" lvl="1" indent="0" algn="just">
              <a:buNone/>
            </a:pPr>
            <a:r>
              <a:rPr lang="en-US" i="1" dirty="0"/>
              <a:t>Example:</a:t>
            </a:r>
            <a:r>
              <a:rPr lang="en-US" dirty="0"/>
              <a:t> Overestimating danger after seeing news coverage</a:t>
            </a:r>
            <a:endParaRPr lang="en-US" sz="2000" dirty="0"/>
          </a:p>
          <a:p>
            <a:pPr marL="0" lvl="0" indent="0" algn="just">
              <a:buNone/>
            </a:pPr>
            <a:r>
              <a:rPr lang="en-US" b="1" dirty="0" err="1"/>
              <a:t>Recency</a:t>
            </a:r>
            <a:r>
              <a:rPr lang="en-US" b="1" dirty="0"/>
              <a:t> Bias:</a:t>
            </a:r>
            <a:r>
              <a:rPr lang="en-US" dirty="0"/>
              <a:t> Giving disproportionate weight to recent events</a:t>
            </a:r>
            <a:endParaRPr lang="en-US" sz="2400" dirty="0"/>
          </a:p>
          <a:p>
            <a:pPr marL="457200" lvl="1" indent="0" algn="just">
              <a:buNone/>
            </a:pPr>
            <a:r>
              <a:rPr lang="en-US" i="1" dirty="0"/>
              <a:t>Example:</a:t>
            </a:r>
            <a:r>
              <a:rPr lang="en-US" dirty="0"/>
              <a:t> Judging a student's capability based on last test, ignoring semester trend</a:t>
            </a:r>
            <a:endParaRPr lang="en-US" sz="2000" dirty="0"/>
          </a:p>
          <a:p>
            <a:pPr marL="0" lvl="0" indent="0" algn="just">
              <a:buNone/>
            </a:pPr>
            <a:r>
              <a:rPr lang="en-US" b="1" dirty="0"/>
              <a:t>Sunk Cost Fallacy:</a:t>
            </a:r>
            <a:r>
              <a:rPr lang="en-US" dirty="0"/>
              <a:t> Continuing investment because of past investment (regardless of future value)</a:t>
            </a:r>
            <a:endParaRPr lang="en-US" sz="2400" dirty="0"/>
          </a:p>
          <a:p>
            <a:pPr marL="457200" lvl="1" indent="0" algn="just">
              <a:buNone/>
            </a:pPr>
            <a:r>
              <a:rPr lang="en-US" i="1" dirty="0"/>
              <a:t>Example:</a:t>
            </a:r>
            <a:r>
              <a:rPr lang="en-US" dirty="0"/>
              <a:t> Staying in an unfulfilling career because you've already invested time</a:t>
            </a:r>
            <a:endParaRPr lang="en-US" sz="2000" dirty="0"/>
          </a:p>
          <a:p>
            <a:pPr marL="0" lvl="0" indent="0" algn="just">
              <a:buNone/>
            </a:pPr>
            <a:r>
              <a:rPr lang="en-US" b="1" dirty="0"/>
              <a:t>In-group Bias:</a:t>
            </a:r>
            <a:r>
              <a:rPr lang="en-US" dirty="0"/>
              <a:t> Favoring people similar to you, disfavoring outsiders</a:t>
            </a:r>
            <a:endParaRPr lang="en-US" sz="2400" dirty="0"/>
          </a:p>
          <a:p>
            <a:pPr marL="457200" lvl="1" indent="0" algn="just">
              <a:buNone/>
            </a:pPr>
            <a:r>
              <a:rPr lang="en-US" i="1" dirty="0"/>
              <a:t>Example:</a:t>
            </a:r>
            <a:r>
              <a:rPr lang="en-US" dirty="0"/>
              <a:t> Assuming your school/country/religion is superior</a:t>
            </a:r>
            <a:endParaRPr lang="en-US" sz="2000" dirty="0"/>
          </a:p>
          <a:p>
            <a:pPr marL="0" lvl="0" indent="0" algn="just">
              <a:buNone/>
            </a:pPr>
            <a:r>
              <a:rPr lang="en-US" b="1" dirty="0"/>
              <a:t>Attribution Error:</a:t>
            </a:r>
            <a:r>
              <a:rPr lang="en-US" dirty="0"/>
              <a:t> Attributing others' behavior to their character, your own to circumstances</a:t>
            </a:r>
            <a:endParaRPr lang="en-US" sz="2400" dirty="0"/>
          </a:p>
          <a:p>
            <a:pPr marL="457200" lvl="1" indent="0" algn="just">
              <a:buNone/>
            </a:pPr>
            <a:r>
              <a:rPr lang="en-US" i="1" dirty="0"/>
              <a:t>Example:</a:t>
            </a:r>
            <a:r>
              <a:rPr lang="en-US" dirty="0"/>
              <a:t> "They failed because they're lazy" vs. "I failed because the test was unfair"</a:t>
            </a:r>
            <a:endParaRPr lang="en-US" sz="2000" dirty="0"/>
          </a:p>
          <a:p>
            <a:pPr marL="0" lvl="0" indent="0" algn="just">
              <a:buNone/>
            </a:pPr>
            <a:r>
              <a:rPr lang="en-US" b="1" dirty="0"/>
              <a:t>Overconfidence Bias:</a:t>
            </a:r>
            <a:r>
              <a:rPr lang="en-US" dirty="0"/>
              <a:t> Overestimating your knowledge and judgment accuracy</a:t>
            </a:r>
            <a:endParaRPr lang="en-US" sz="2400" dirty="0"/>
          </a:p>
          <a:p>
            <a:pPr marL="457200" lvl="1" indent="0" algn="just">
              <a:buNone/>
            </a:pPr>
            <a:r>
              <a:rPr lang="en-US" i="1" dirty="0"/>
              <a:t>Example:</a:t>
            </a:r>
            <a:r>
              <a:rPr lang="en-US" dirty="0"/>
              <a:t> Students predicting higher exam performance than actual results</a:t>
            </a:r>
            <a:endParaRPr lang="en-US" sz="2000" dirty="0"/>
          </a:p>
          <a:p>
            <a:pPr marL="0" indent="0"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9144000" cy="54864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rPr dirty="0"/>
              <a:t>Assumption-Evidence Hierarchy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32913" y="1264460"/>
            <a:ext cx="403860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600" b="1" dirty="0" smtClean="0"/>
              <a:t>Four </a:t>
            </a:r>
            <a:r>
              <a:rPr lang="en-US" sz="1600" b="1" dirty="0"/>
              <a:t>Levels in the Knowledge Hierarchy:</a:t>
            </a:r>
            <a:endParaRPr lang="en-US" sz="1600" dirty="0"/>
          </a:p>
          <a:p>
            <a:pPr marL="0" indent="0" algn="just">
              <a:buNone/>
            </a:pPr>
            <a:r>
              <a:rPr lang="en-US" sz="1600" b="1" dirty="0"/>
              <a:t>Level 1: Assumption</a:t>
            </a:r>
            <a:endParaRPr lang="en-US" sz="1600" dirty="0"/>
          </a:p>
          <a:p>
            <a:pPr marL="0" lvl="0" indent="0" algn="just">
              <a:buNone/>
            </a:pPr>
            <a:r>
              <a:rPr lang="en-US" sz="1600" dirty="0"/>
              <a:t>Belief held without proof or evidence</a:t>
            </a:r>
          </a:p>
          <a:p>
            <a:pPr marL="0" lvl="0" indent="0" algn="just">
              <a:buNone/>
            </a:pPr>
            <a:r>
              <a:rPr lang="en-US" sz="1600" dirty="0"/>
              <a:t>Starting point for thinking</a:t>
            </a:r>
          </a:p>
          <a:p>
            <a:pPr marL="0" lvl="0" indent="0" algn="just">
              <a:buNone/>
            </a:pPr>
            <a:r>
              <a:rPr lang="en-US" sz="1600" dirty="0"/>
              <a:t>Not inherently wrong, but needs verification</a:t>
            </a:r>
          </a:p>
          <a:p>
            <a:pPr marL="0" lvl="0" indent="0" algn="just">
              <a:buNone/>
            </a:pPr>
            <a:r>
              <a:rPr lang="en-US" sz="1600" i="1" dirty="0"/>
              <a:t>Example:</a:t>
            </a:r>
            <a:r>
              <a:rPr lang="en-US" sz="1600" dirty="0"/>
              <a:t> "Successful people are naturally talented"</a:t>
            </a:r>
          </a:p>
          <a:p>
            <a:pPr marL="0" indent="0" algn="just">
              <a:buNone/>
            </a:pPr>
            <a:r>
              <a:rPr lang="en-US" sz="1600" b="1" dirty="0"/>
              <a:t>Level 2: Belief</a:t>
            </a:r>
            <a:endParaRPr lang="en-US" sz="1600" dirty="0"/>
          </a:p>
          <a:p>
            <a:pPr marL="0" lvl="0" indent="0" algn="just">
              <a:buNone/>
            </a:pPr>
            <a:r>
              <a:rPr lang="en-US" sz="1600" dirty="0"/>
              <a:t>Assumption accepted as true by a person or group</a:t>
            </a:r>
          </a:p>
          <a:p>
            <a:pPr marL="0" lvl="0" indent="0" algn="just">
              <a:buNone/>
            </a:pPr>
            <a:r>
              <a:rPr lang="en-US" sz="1600" dirty="0"/>
              <a:t>May lack rigorous evidence but feels true</a:t>
            </a:r>
          </a:p>
          <a:p>
            <a:pPr marL="0" lvl="0" indent="0" algn="just">
              <a:buNone/>
            </a:pPr>
            <a:r>
              <a:rPr lang="en-US" sz="1600" i="1" dirty="0"/>
              <a:t>Example:</a:t>
            </a:r>
            <a:r>
              <a:rPr lang="en-US" sz="1600" dirty="0"/>
              <a:t> "Hard work always pays off</a:t>
            </a:r>
            <a:r>
              <a:rPr lang="en-US" sz="1600" dirty="0" smtClean="0"/>
              <a:t>"</a:t>
            </a:r>
            <a:endParaRPr lang="en-US" sz="16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889901"/>
            <a:ext cx="4323272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600" b="1" dirty="0"/>
              <a:t>Level 3: Opinion</a:t>
            </a:r>
            <a:endParaRPr lang="en-US" sz="1600" dirty="0"/>
          </a:p>
          <a:p>
            <a:pPr marL="0" lvl="0" indent="0" algn="just">
              <a:buNone/>
            </a:pPr>
            <a:r>
              <a:rPr lang="en-US" sz="1600" dirty="0"/>
              <a:t>Personal judgment or viewpoint, even when informed</a:t>
            </a:r>
          </a:p>
          <a:p>
            <a:pPr marL="0" lvl="0" indent="0" algn="just">
              <a:buNone/>
            </a:pPr>
            <a:r>
              <a:rPr lang="en-US" sz="1600" dirty="0"/>
              <a:t>Legitimate but requires evidence support</a:t>
            </a:r>
          </a:p>
          <a:p>
            <a:pPr marL="0" lvl="0" indent="0" algn="just">
              <a:buNone/>
            </a:pPr>
            <a:r>
              <a:rPr lang="en-US" sz="1600" i="1" dirty="0"/>
              <a:t>Example:</a:t>
            </a:r>
            <a:r>
              <a:rPr lang="en-US" sz="1600" dirty="0"/>
              <a:t> "This book is better than that one" (justifiable but not objective truth)</a:t>
            </a:r>
          </a:p>
          <a:p>
            <a:pPr marL="0" indent="0" algn="just">
              <a:buNone/>
            </a:pPr>
            <a:r>
              <a:rPr lang="en-US" sz="1600" b="1" dirty="0"/>
              <a:t>Level 4: Evidence-Based Fact</a:t>
            </a:r>
            <a:endParaRPr lang="en-US" sz="1600" dirty="0"/>
          </a:p>
          <a:p>
            <a:pPr marL="0" lvl="0" indent="0" algn="just">
              <a:buNone/>
            </a:pPr>
            <a:r>
              <a:rPr lang="en-US" sz="1600" dirty="0"/>
              <a:t>Claim verified through systematic investigation</a:t>
            </a:r>
          </a:p>
          <a:p>
            <a:pPr marL="0" lvl="0" indent="0" algn="just">
              <a:buNone/>
            </a:pPr>
            <a:r>
              <a:rPr lang="en-US" sz="1600" dirty="0"/>
              <a:t>Reproducible and testable</a:t>
            </a:r>
          </a:p>
          <a:p>
            <a:pPr marL="0" lvl="0" indent="0" algn="just">
              <a:buNone/>
            </a:pPr>
            <a:r>
              <a:rPr lang="en-US" sz="1600" dirty="0"/>
              <a:t>Supported by credible research or observation</a:t>
            </a:r>
          </a:p>
          <a:p>
            <a:pPr marL="0" lvl="0" indent="0" algn="just">
              <a:buNone/>
            </a:pPr>
            <a:r>
              <a:rPr lang="en-US" sz="1600" i="1" dirty="0"/>
              <a:t>Example:</a:t>
            </a:r>
            <a:r>
              <a:rPr lang="en-US" sz="1600" dirty="0"/>
              <a:t> "Consistent practice improves skill performance" (backed by cognitive science research)</a:t>
            </a:r>
          </a:p>
          <a:p>
            <a:pPr marL="0" indent="0" algn="just">
              <a:buNone/>
            </a:pPr>
            <a:r>
              <a:rPr lang="en-US" sz="1600" b="1" dirty="0"/>
              <a:t>Critical Question:</a:t>
            </a:r>
            <a:r>
              <a:rPr lang="en-US" sz="1600" dirty="0"/>
              <a:t> Where are your beliefs sitting in this hierarchy?</a:t>
            </a:r>
          </a:p>
          <a:p>
            <a:pPr marL="0" indent="0" algn="just">
              <a:buNone/>
            </a:pPr>
            <a:endParaRPr lang="en-US" sz="1600" dirty="0"/>
          </a:p>
          <a:p>
            <a:pPr marL="0" indent="0" algn="just">
              <a:buNone/>
            </a:pP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457200" y="924579"/>
            <a:ext cx="34085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 How Claims Get Justified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9144000" cy="54864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rPr dirty="0"/>
              <a:t>Types of Claims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304799" y="1242204"/>
            <a:ext cx="4198190" cy="43370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500" b="1" dirty="0" smtClean="0"/>
              <a:t>Factual </a:t>
            </a:r>
            <a:r>
              <a:rPr lang="en-US" sz="1500" b="1" dirty="0"/>
              <a:t>Claims</a:t>
            </a:r>
            <a:endParaRPr lang="en-US" sz="1500" dirty="0"/>
          </a:p>
          <a:p>
            <a:pPr marL="0" lvl="0" indent="0" algn="just">
              <a:buNone/>
            </a:pPr>
            <a:r>
              <a:rPr lang="en-US" sz="1500" dirty="0"/>
              <a:t>Verifiable as true or false</a:t>
            </a:r>
          </a:p>
          <a:p>
            <a:pPr marL="0" lvl="0" indent="0" algn="just">
              <a:buNone/>
            </a:pPr>
            <a:r>
              <a:rPr lang="en-US" sz="1500" dirty="0"/>
              <a:t>Based on evidence and observable reality</a:t>
            </a:r>
          </a:p>
          <a:p>
            <a:pPr marL="0" lvl="0" indent="0" algn="just">
              <a:buNone/>
            </a:pPr>
            <a:r>
              <a:rPr lang="en-US" sz="1500" dirty="0"/>
              <a:t>Can be tested</a:t>
            </a:r>
          </a:p>
          <a:p>
            <a:pPr marL="0" lvl="0" indent="0" algn="just">
              <a:buNone/>
            </a:pPr>
            <a:r>
              <a:rPr lang="en-US" sz="1500" i="1" dirty="0"/>
              <a:t>Example:</a:t>
            </a:r>
            <a:r>
              <a:rPr lang="en-US" sz="1500" dirty="0"/>
              <a:t> "Nigeria has 36 states" (verifiable, objective)</a:t>
            </a:r>
          </a:p>
          <a:p>
            <a:pPr marL="0" indent="0" algn="just">
              <a:buNone/>
            </a:pPr>
            <a:r>
              <a:rPr lang="en-US" sz="1500" b="1" dirty="0"/>
              <a:t>Evaluative Claims</a:t>
            </a:r>
            <a:endParaRPr lang="en-US" sz="1500" dirty="0"/>
          </a:p>
          <a:p>
            <a:pPr marL="0" lvl="0" indent="0" algn="just">
              <a:buNone/>
            </a:pPr>
            <a:r>
              <a:rPr lang="en-US" sz="1500" dirty="0"/>
              <a:t>Judgments about value, worth, or merit</a:t>
            </a:r>
          </a:p>
          <a:p>
            <a:pPr marL="0" lvl="0" indent="0" algn="just">
              <a:buNone/>
            </a:pPr>
            <a:r>
              <a:rPr lang="en-US" sz="1500" dirty="0"/>
              <a:t>Contain subjective elements</a:t>
            </a:r>
          </a:p>
          <a:p>
            <a:pPr marL="0" lvl="0" indent="0" algn="just">
              <a:buNone/>
            </a:pPr>
            <a:r>
              <a:rPr lang="en-US" sz="1500" dirty="0"/>
              <a:t>Can be well-reasoned or poorly-reasoned, but not "false"</a:t>
            </a:r>
          </a:p>
          <a:p>
            <a:pPr marL="0" lvl="0" indent="0" algn="just">
              <a:buNone/>
            </a:pPr>
            <a:r>
              <a:rPr lang="en-US" sz="1500" i="1" dirty="0"/>
              <a:t>Example:</a:t>
            </a:r>
            <a:r>
              <a:rPr lang="en-US" sz="1500" dirty="0"/>
              <a:t> "The secondary school system in Nigeria is failing students" (contains value judgment; requires evidence for different aspects)</a:t>
            </a:r>
          </a:p>
          <a:p>
            <a:pPr marL="0" indent="0" algn="just">
              <a:buNone/>
            </a:pPr>
            <a:endParaRPr lang="en-US" sz="15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1242204"/>
            <a:ext cx="4219754" cy="433704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600" b="1" dirty="0"/>
              <a:t>Causal Claims</a:t>
            </a:r>
            <a:endParaRPr lang="en-US" sz="1600" dirty="0"/>
          </a:p>
          <a:p>
            <a:pPr marL="0" lvl="0" indent="0" algn="just">
              <a:buNone/>
            </a:pPr>
            <a:r>
              <a:rPr lang="en-US" sz="1600" dirty="0"/>
              <a:t>State that one thing causes another</a:t>
            </a:r>
          </a:p>
          <a:p>
            <a:pPr marL="0" lvl="0" indent="0" algn="just">
              <a:buNone/>
            </a:pPr>
            <a:r>
              <a:rPr lang="en-US" sz="1600" dirty="0"/>
              <a:t>Most difficult to verify</a:t>
            </a:r>
          </a:p>
          <a:p>
            <a:pPr marL="0" lvl="0" indent="0" algn="just">
              <a:buNone/>
            </a:pPr>
            <a:r>
              <a:rPr lang="en-US" sz="1600" dirty="0"/>
              <a:t>Require controlling for alternative explanations</a:t>
            </a:r>
          </a:p>
          <a:p>
            <a:pPr marL="0" lvl="0" indent="0" algn="just">
              <a:buNone/>
            </a:pPr>
            <a:r>
              <a:rPr lang="en-US" sz="1600" i="1" dirty="0"/>
              <a:t>Example:</a:t>
            </a:r>
            <a:r>
              <a:rPr lang="en-US" sz="1600" dirty="0"/>
              <a:t> "Social media causes depression in teenagers" (plausible but requires rigorous research to verify)</a:t>
            </a:r>
          </a:p>
          <a:p>
            <a:pPr marL="0" indent="0" algn="just">
              <a:buNone/>
            </a:pPr>
            <a:r>
              <a:rPr lang="en-US" sz="1600" b="1" dirty="0"/>
              <a:t>Critical Thinking Challenge:</a:t>
            </a:r>
            <a:endParaRPr lang="en-US" sz="1600" dirty="0"/>
          </a:p>
          <a:p>
            <a:pPr marL="0" lvl="0" indent="0" algn="just">
              <a:buNone/>
            </a:pPr>
            <a:r>
              <a:rPr lang="en-US" sz="1600" dirty="0"/>
              <a:t>Notice how media and arguments mix these claim types without distinguishing them</a:t>
            </a:r>
          </a:p>
          <a:p>
            <a:pPr marL="0" lvl="0" indent="0" algn="just">
              <a:buNone/>
            </a:pPr>
            <a:r>
              <a:rPr lang="en-US" sz="1600" dirty="0"/>
              <a:t>Evaluate the evidence differently for each type</a:t>
            </a:r>
          </a:p>
          <a:p>
            <a:pPr marL="0" lvl="0" indent="0" algn="just">
              <a:buNone/>
            </a:pPr>
            <a:r>
              <a:rPr lang="en-US" sz="1600" dirty="0"/>
              <a:t>Recognize when people disguise evaluative claims as facts</a:t>
            </a:r>
          </a:p>
          <a:p>
            <a:pPr marL="0" indent="0" algn="just">
              <a:buNone/>
            </a:pP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304800" y="871572"/>
            <a:ext cx="8563155" cy="370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Not All Statements Are Created Equal: Factual vs. Evaluative</a:t>
            </a:r>
            <a:endParaRPr lang="en-US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9144000" cy="54864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rPr dirty="0"/>
              <a:t>Emotional Influence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304800" y="1306903"/>
            <a:ext cx="4038600" cy="329960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1400" b="1" dirty="0" smtClean="0"/>
              <a:t>The </a:t>
            </a:r>
            <a:r>
              <a:rPr lang="en-US" sz="1400" b="1" dirty="0"/>
              <a:t>Truth About Emotion and Thinking:</a:t>
            </a:r>
            <a:endParaRPr lang="en-US" sz="1400" dirty="0"/>
          </a:p>
          <a:p>
            <a:pPr marL="0" indent="0" algn="just">
              <a:buNone/>
            </a:pPr>
            <a:r>
              <a:rPr lang="en-US" sz="1400" dirty="0"/>
              <a:t>Emotion isn't the opposite of logic—it's inseparable from it</a:t>
            </a:r>
          </a:p>
          <a:p>
            <a:pPr marL="0" indent="0" algn="just">
              <a:buNone/>
            </a:pPr>
            <a:r>
              <a:rPr lang="en-US" sz="1400" dirty="0"/>
              <a:t>Pure logic without emotion produces paralysis (neuroscience shows this)</a:t>
            </a:r>
          </a:p>
          <a:p>
            <a:pPr marL="0" indent="0" algn="just">
              <a:buNone/>
            </a:pPr>
            <a:r>
              <a:rPr lang="en-US" sz="1400" dirty="0"/>
              <a:t>The problem: Emotion influencing judgment </a:t>
            </a:r>
            <a:r>
              <a:rPr lang="en-US" sz="1400" i="1" dirty="0"/>
              <a:t>without awareness</a:t>
            </a:r>
            <a:endParaRPr lang="en-US" sz="1400" dirty="0"/>
          </a:p>
          <a:p>
            <a:pPr marL="0" indent="0" algn="just">
              <a:buNone/>
            </a:pPr>
            <a:r>
              <a:rPr lang="en-US" sz="1400" b="1" dirty="0"/>
              <a:t>When Emotion Helps Thinking:</a:t>
            </a:r>
            <a:endParaRPr lang="en-US" sz="1400" dirty="0"/>
          </a:p>
          <a:p>
            <a:pPr marL="0" indent="0" algn="just">
              <a:buNone/>
            </a:pPr>
            <a:r>
              <a:rPr lang="en-US" sz="1400" dirty="0"/>
              <a:t>Passion motivates deep learning and problem-solving</a:t>
            </a:r>
          </a:p>
          <a:p>
            <a:pPr marL="0" indent="0" algn="just">
              <a:buNone/>
            </a:pPr>
            <a:r>
              <a:rPr lang="en-US" sz="1400" dirty="0"/>
              <a:t>Emotional investment signals importance (what matters to us)</a:t>
            </a:r>
          </a:p>
          <a:p>
            <a:pPr marL="0" indent="0" algn="just">
              <a:buNone/>
            </a:pPr>
            <a:r>
              <a:rPr lang="en-US" sz="1400" dirty="0"/>
              <a:t>Intuition (gut feeling based on experience) often contains wisdom</a:t>
            </a:r>
          </a:p>
          <a:p>
            <a:pPr marL="0" indent="0" algn="just">
              <a:buNone/>
            </a:pPr>
            <a:endParaRPr lang="en-US" sz="1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199" y="1250502"/>
            <a:ext cx="4357777" cy="335600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200" b="1" dirty="0"/>
              <a:t>When Emotion Undermines Thinking:</a:t>
            </a:r>
            <a:endParaRPr lang="en-US" sz="1200" dirty="0"/>
          </a:p>
          <a:p>
            <a:pPr marL="0" lvl="0" indent="0" algn="just">
              <a:buNone/>
            </a:pPr>
            <a:r>
              <a:rPr lang="en-US" sz="1200" b="1" dirty="0"/>
              <a:t>Fear</a:t>
            </a:r>
            <a:r>
              <a:rPr lang="en-US" sz="1200" dirty="0"/>
              <a:t> can make us defensive, seeing threats that aren't there</a:t>
            </a:r>
          </a:p>
          <a:p>
            <a:pPr marL="0" lvl="0" indent="0" algn="just">
              <a:buNone/>
            </a:pPr>
            <a:r>
              <a:rPr lang="en-US" sz="1200" b="1" dirty="0"/>
              <a:t>Anger</a:t>
            </a:r>
            <a:r>
              <a:rPr lang="en-US" sz="1200" dirty="0"/>
              <a:t> can lead to reactive decisions we later regret</a:t>
            </a:r>
          </a:p>
          <a:p>
            <a:pPr marL="0" lvl="0" indent="0" algn="just">
              <a:buNone/>
            </a:pPr>
            <a:r>
              <a:rPr lang="en-US" sz="1200" b="1" dirty="0"/>
              <a:t>Attachment</a:t>
            </a:r>
            <a:r>
              <a:rPr lang="en-US" sz="1200" dirty="0"/>
              <a:t> to ideas we identify with prevents updating beliefs</a:t>
            </a:r>
          </a:p>
          <a:p>
            <a:pPr marL="0" lvl="0" indent="0" algn="just">
              <a:buNone/>
            </a:pPr>
            <a:r>
              <a:rPr lang="en-US" sz="1200" b="1" dirty="0"/>
              <a:t>Shame</a:t>
            </a:r>
            <a:r>
              <a:rPr lang="en-US" sz="1200" dirty="0"/>
              <a:t> can block honest self-assessment</a:t>
            </a:r>
          </a:p>
          <a:p>
            <a:pPr marL="0" lvl="0" indent="0" algn="just">
              <a:buNone/>
            </a:pPr>
            <a:r>
              <a:rPr lang="en-US" sz="1200" b="1" dirty="0"/>
              <a:t>Desire</a:t>
            </a:r>
            <a:r>
              <a:rPr lang="en-US" sz="1200" dirty="0"/>
              <a:t> can make us believe what we want to be true</a:t>
            </a:r>
          </a:p>
          <a:p>
            <a:pPr marL="0" indent="0" algn="just">
              <a:buNone/>
            </a:pPr>
            <a:r>
              <a:rPr lang="en-US" sz="1200" b="1" dirty="0"/>
              <a:t>Three Strategies for Managing Emotional Influence:</a:t>
            </a:r>
            <a:endParaRPr lang="en-US" sz="1200" dirty="0"/>
          </a:p>
          <a:p>
            <a:pPr marL="0" lvl="0" indent="0" algn="just">
              <a:buNone/>
            </a:pPr>
            <a:r>
              <a:rPr lang="en-US" sz="1200" b="1" dirty="0"/>
              <a:t>Recognize It:</a:t>
            </a:r>
            <a:r>
              <a:rPr lang="en-US" sz="1200" dirty="0"/>
              <a:t> "I notice I'm feeling angry/afraid/attached to this idea"</a:t>
            </a:r>
          </a:p>
          <a:p>
            <a:pPr marL="0" lvl="0" indent="0" algn="just">
              <a:buNone/>
            </a:pPr>
            <a:r>
              <a:rPr lang="en-US" sz="1200" b="1" dirty="0"/>
              <a:t>Name It:</a:t>
            </a:r>
            <a:r>
              <a:rPr lang="en-US" sz="1200" dirty="0"/>
              <a:t> Specifically identify what you're feeling</a:t>
            </a:r>
          </a:p>
          <a:p>
            <a:pPr marL="0" lvl="0" indent="0" algn="just">
              <a:buNone/>
            </a:pPr>
            <a:r>
              <a:rPr lang="en-US" sz="1200" b="1" dirty="0"/>
              <a:t>Create Space:</a:t>
            </a:r>
            <a:r>
              <a:rPr lang="en-US" sz="1200" dirty="0"/>
              <a:t> Pause before acting. Sleep on important decisions. Discuss with someone who sees things differently</a:t>
            </a:r>
          </a:p>
          <a:p>
            <a:pPr marL="0" indent="0" algn="just">
              <a:buNone/>
            </a:pPr>
            <a:r>
              <a:rPr lang="en-US" sz="1200" b="1" dirty="0" smtClean="0"/>
              <a:t>The Critical Thinker's Emotional Awareness Question:</a:t>
            </a:r>
            <a:r>
              <a:rPr lang="en-US" sz="1200" dirty="0" smtClean="0"/>
              <a:t> "If I weren't feeling this emotion, would I reach the same conclusion?"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304800" y="850392"/>
            <a:ext cx="8229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The Head and Heart Connection: When Emotion Clouds </a:t>
            </a:r>
            <a:r>
              <a:rPr lang="en-US" sz="2000" b="1" dirty="0" smtClean="0"/>
              <a:t>Judgment</a:t>
            </a:r>
            <a:endParaRPr lang="en-US" sz="2000" b="1" dirty="0"/>
          </a:p>
        </p:txBody>
      </p:sp>
      <p:sp>
        <p:nvSpPr>
          <p:cNvPr id="10" name="Rectangle 9"/>
          <p:cNvSpPr/>
          <p:nvPr/>
        </p:nvSpPr>
        <p:spPr>
          <a:xfrm>
            <a:off x="381000" y="4486742"/>
            <a:ext cx="8382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b="1" dirty="0" smtClean="0"/>
              <a:t>Note:</a:t>
            </a:r>
            <a:r>
              <a:rPr lang="en-US" sz="1300" dirty="0" smtClean="0"/>
              <a:t> Normalize that emotional reactions are universal and human. The goal isn't to eliminate emotion but to be aware of when it's driving your thinking.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9144000" cy="54864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229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rPr lang="en-US" dirty="0"/>
              <a:t>Authority Bias and Critical Thinking</a:t>
            </a:r>
            <a:endParaRPr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381000" y="1256006"/>
            <a:ext cx="4038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200" b="1" dirty="0" smtClean="0"/>
              <a:t>Why </a:t>
            </a:r>
            <a:r>
              <a:rPr lang="en-US" sz="1200" b="1" dirty="0"/>
              <a:t>It Developed:</a:t>
            </a:r>
            <a:endParaRPr lang="en-US" sz="1200" dirty="0"/>
          </a:p>
          <a:p>
            <a:pPr marL="0" indent="0" algn="just">
              <a:buNone/>
            </a:pPr>
            <a:r>
              <a:rPr lang="en-US" sz="1200" dirty="0"/>
              <a:t>In smaller, simpler societies, experts were usually right</a:t>
            </a:r>
          </a:p>
          <a:p>
            <a:pPr marL="0" lvl="0" indent="0" algn="just">
              <a:buNone/>
            </a:pPr>
            <a:r>
              <a:rPr lang="en-US" sz="1200" dirty="0"/>
              <a:t>We can't be expert in everything, so deference to expertise makes sense</a:t>
            </a:r>
          </a:p>
          <a:p>
            <a:pPr marL="0" lvl="0" indent="0" algn="just">
              <a:buNone/>
            </a:pPr>
            <a:r>
              <a:rPr lang="en-US" sz="1200" dirty="0"/>
              <a:t>Social evolution has conditioned us to respect hierarchy</a:t>
            </a:r>
          </a:p>
          <a:p>
            <a:pPr marL="0" indent="0" algn="just">
              <a:buNone/>
            </a:pPr>
            <a:r>
              <a:rPr lang="en-US" sz="1200" b="1" dirty="0"/>
              <a:t>When Authority Bias Helps:</a:t>
            </a:r>
            <a:endParaRPr lang="en-US" sz="1200" dirty="0"/>
          </a:p>
          <a:p>
            <a:pPr marL="0" lvl="0" indent="0" algn="just">
              <a:buNone/>
            </a:pPr>
            <a:r>
              <a:rPr lang="en-US" sz="1200" dirty="0"/>
              <a:t>Consulting a doctor about medical issues</a:t>
            </a:r>
          </a:p>
          <a:p>
            <a:pPr marL="0" lvl="0" indent="0" algn="just">
              <a:buNone/>
            </a:pPr>
            <a:r>
              <a:rPr lang="en-US" sz="1200" dirty="0"/>
              <a:t>Learning mathematics from a trained teacher</a:t>
            </a:r>
          </a:p>
          <a:p>
            <a:pPr marL="0" lvl="0" indent="0" algn="just">
              <a:buNone/>
            </a:pPr>
            <a:r>
              <a:rPr lang="en-US" sz="1200" dirty="0"/>
              <a:t>Taking advice from someone with proven expertise in your area</a:t>
            </a:r>
          </a:p>
          <a:p>
            <a:pPr marL="0" indent="0" algn="just">
              <a:buNone/>
            </a:pPr>
            <a:r>
              <a:rPr lang="en-US" sz="1200" b="1" dirty="0"/>
              <a:t>When Authority Bias Harms:</a:t>
            </a:r>
            <a:endParaRPr lang="en-US" sz="1200" dirty="0"/>
          </a:p>
          <a:p>
            <a:pPr marL="0" lvl="0" indent="0" algn="just">
              <a:buNone/>
            </a:pPr>
            <a:r>
              <a:rPr lang="en-US" sz="1200" dirty="0"/>
              <a:t>Accepting expert opinion without asking: "What's your evidence?"</a:t>
            </a:r>
          </a:p>
          <a:p>
            <a:pPr marL="0" lvl="0" indent="0" algn="just">
              <a:buNone/>
            </a:pPr>
            <a:r>
              <a:rPr lang="en-US" sz="1200" dirty="0"/>
              <a:t>Assuming expertise in one area transfers to others</a:t>
            </a:r>
          </a:p>
          <a:p>
            <a:pPr marL="0" lvl="0" indent="0" algn="just">
              <a:buNone/>
            </a:pPr>
            <a:r>
              <a:rPr lang="en-US" sz="1200" dirty="0"/>
              <a:t>Following authority when evidence contradicts their claims</a:t>
            </a:r>
          </a:p>
          <a:p>
            <a:pPr marL="0" indent="0" algn="just">
              <a:buNone/>
            </a:pPr>
            <a:r>
              <a:rPr lang="en-US" sz="1200" i="1" dirty="0"/>
              <a:t>Example:</a:t>
            </a:r>
            <a:r>
              <a:rPr lang="en-US" sz="1200" dirty="0"/>
              <a:t> Celebrities endorsing medical products they don't understand</a:t>
            </a:r>
            <a:endParaRPr lang="en-US" sz="1200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04264184"/>
              </p:ext>
            </p:extLst>
          </p:nvPr>
        </p:nvGraphicFramePr>
        <p:xfrm>
          <a:off x="4777596" y="1256006"/>
          <a:ext cx="4038600" cy="32197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9300">
                  <a:extLst>
                    <a:ext uri="{9D8B030D-6E8A-4147-A177-3AD203B41FA5}">
                      <a16:colId xmlns:a16="http://schemas.microsoft.com/office/drawing/2014/main" val="1248602373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502650105"/>
                    </a:ext>
                  </a:extLst>
                </a:gridCol>
              </a:tblGrid>
              <a:tr h="1053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Ask Yourself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4" marR="4674" marT="4674" marB="467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Why It Matters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4" marR="4674" marT="4674" marB="4674" anchor="ctr"/>
                </a:tc>
                <a:extLst>
                  <a:ext uri="{0D108BD9-81ED-4DB2-BD59-A6C34878D82A}">
                    <a16:rowId xmlns:a16="http://schemas.microsoft.com/office/drawing/2014/main" val="947928464"/>
                  </a:ext>
                </a:extLst>
              </a:tr>
              <a:tr h="1053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Does this person have genuine expertise in THIS area?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4" marR="4674" marT="4674" marB="4674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Expertise doesn't transfer across domains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4" marR="4674" marT="4674" marB="4674" anchor="ctr"/>
                </a:tc>
                <a:extLst>
                  <a:ext uri="{0D108BD9-81ED-4DB2-BD59-A6C34878D82A}">
                    <a16:rowId xmlns:a16="http://schemas.microsoft.com/office/drawing/2014/main" val="2138471949"/>
                  </a:ext>
                </a:extLst>
              </a:tr>
              <a:tr h="1053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What is their incentive structure?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4" marR="4674" marT="4674" marB="4674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Who benefits if you believe them?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4" marR="4674" marT="4674" marB="4674" anchor="ctr"/>
                </a:tc>
                <a:extLst>
                  <a:ext uri="{0D108BD9-81ED-4DB2-BD59-A6C34878D82A}">
                    <a16:rowId xmlns:a16="http://schemas.microsoft.com/office/drawing/2014/main" val="670315815"/>
                  </a:ext>
                </a:extLst>
              </a:tr>
              <a:tr h="1053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What does the broader research show?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4" marR="4674" marT="4674" marB="4674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Individual authority can be wrong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4" marR="4674" marT="4674" marB="4674" anchor="ctr"/>
                </a:tc>
                <a:extLst>
                  <a:ext uri="{0D108BD9-81ED-4DB2-BD59-A6C34878D82A}">
                    <a16:rowId xmlns:a16="http://schemas.microsoft.com/office/drawing/2014/main" val="1276392746"/>
                  </a:ext>
                </a:extLst>
              </a:tr>
              <a:tr h="1053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Can I understand their reasoning?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4" marR="4674" marT="4674" marB="4674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You </a:t>
                      </a:r>
                      <a:r>
                        <a:rPr lang="en-US" sz="1800" dirty="0">
                          <a:effectLst/>
                        </a:rPr>
                        <a:t>should</a:t>
                      </a:r>
                      <a:r>
                        <a:rPr lang="en-US" sz="1600" dirty="0">
                          <a:effectLst/>
                        </a:rPr>
                        <a:t> grasp why they reach conclusions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4" marR="4674" marT="4674" marB="4674" anchor="ctr"/>
                </a:tc>
                <a:extLst>
                  <a:ext uri="{0D108BD9-81ED-4DB2-BD59-A6C34878D82A}">
                    <a16:rowId xmlns:a16="http://schemas.microsoft.com/office/drawing/2014/main" val="3227358261"/>
                  </a:ext>
                </a:extLst>
              </a:tr>
              <a:tr h="1053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What would change my mind?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4" marR="4674" marT="4674" marB="4674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Never accept authority as final word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4" marR="4674" marT="4674" marB="4674" anchor="ctr"/>
                </a:tc>
                <a:extLst>
                  <a:ext uri="{0D108BD9-81ED-4DB2-BD59-A6C34878D82A}">
                    <a16:rowId xmlns:a16="http://schemas.microsoft.com/office/drawing/2014/main" val="870007321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07034" y="890766"/>
            <a:ext cx="87816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Authority Bias:</a:t>
            </a:r>
            <a:r>
              <a:rPr lang="en-US" sz="2000" dirty="0"/>
              <a:t> Tendency to trust an expert's opinion more than evidence itself.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9144000" cy="54864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229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rPr sz="2800" dirty="0"/>
              <a:t>Source </a:t>
            </a:r>
            <a:r>
              <a:rPr sz="2800" dirty="0" smtClean="0"/>
              <a:t>Credibility</a:t>
            </a:r>
            <a:r>
              <a:rPr lang="en-US" sz="2800" dirty="0"/>
              <a:t> - Evaluating Information Quality</a:t>
            </a:r>
            <a:endParaRPr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93298" y="1005840"/>
            <a:ext cx="4202502" cy="4525963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en-US" b="1" dirty="0"/>
              <a:t>Five Dimensions of Source Credibility:</a:t>
            </a:r>
            <a:endParaRPr lang="en-US" dirty="0"/>
          </a:p>
          <a:p>
            <a:pPr marL="0" indent="0" algn="just">
              <a:buNone/>
            </a:pPr>
            <a:r>
              <a:rPr lang="en-US" b="1" dirty="0"/>
              <a:t>1. Expertise</a:t>
            </a:r>
            <a:endParaRPr lang="en-US" dirty="0"/>
          </a:p>
          <a:p>
            <a:pPr marL="0" lvl="0" indent="0" algn="just">
              <a:buNone/>
            </a:pPr>
            <a:r>
              <a:rPr lang="en-US" dirty="0"/>
              <a:t>Does this person/source have relevant qualifications?</a:t>
            </a:r>
          </a:p>
          <a:p>
            <a:pPr marL="0" lvl="0" indent="0" algn="just">
              <a:buNone/>
            </a:pPr>
            <a:r>
              <a:rPr lang="en-US" dirty="0"/>
              <a:t>Is their track record strong in this area?</a:t>
            </a:r>
          </a:p>
          <a:p>
            <a:pPr marL="0" lvl="0" indent="0" algn="just">
              <a:buNone/>
            </a:pPr>
            <a:r>
              <a:rPr lang="en-US" i="1" dirty="0"/>
              <a:t>Test:</a:t>
            </a:r>
            <a:r>
              <a:rPr lang="en-US" dirty="0"/>
              <a:t> What credentials or experience do they have?</a:t>
            </a:r>
          </a:p>
          <a:p>
            <a:pPr marL="0" indent="0" algn="just">
              <a:buNone/>
            </a:pPr>
            <a:r>
              <a:rPr lang="en-US" b="1" dirty="0"/>
              <a:t>2. Trustworthiness</a:t>
            </a:r>
            <a:endParaRPr lang="en-US" dirty="0"/>
          </a:p>
          <a:p>
            <a:pPr marL="0" lvl="0" indent="0" algn="just">
              <a:buNone/>
            </a:pPr>
            <a:r>
              <a:rPr lang="en-US" dirty="0"/>
              <a:t>Do they have incentive to mislead you?</a:t>
            </a:r>
          </a:p>
          <a:p>
            <a:pPr marL="0" lvl="0" indent="0" algn="just">
              <a:buNone/>
            </a:pPr>
            <a:r>
              <a:rPr lang="en-US" dirty="0"/>
              <a:t>Do they acknowledge limitations or alternative views?</a:t>
            </a:r>
          </a:p>
          <a:p>
            <a:pPr marL="0" lvl="0" indent="0" algn="just">
              <a:buNone/>
            </a:pPr>
            <a:r>
              <a:rPr lang="en-US" i="1" dirty="0"/>
              <a:t>Test:</a:t>
            </a:r>
            <a:r>
              <a:rPr lang="en-US" dirty="0"/>
              <a:t> Do they have financial interest in what you believe?</a:t>
            </a:r>
          </a:p>
          <a:p>
            <a:pPr marL="0" indent="0" algn="just">
              <a:buNone/>
            </a:pPr>
            <a:r>
              <a:rPr lang="en-US" b="1" dirty="0"/>
              <a:t>3. Objectivity</a:t>
            </a:r>
            <a:endParaRPr lang="en-US" dirty="0"/>
          </a:p>
          <a:p>
            <a:pPr marL="0" lvl="0" indent="0" algn="just">
              <a:buNone/>
            </a:pPr>
            <a:r>
              <a:rPr lang="en-US" dirty="0"/>
              <a:t>Do they represent multiple perspectives?</a:t>
            </a:r>
          </a:p>
          <a:p>
            <a:pPr marL="0" lvl="0" indent="0" algn="just">
              <a:buNone/>
            </a:pPr>
            <a:r>
              <a:rPr lang="en-US" dirty="0"/>
              <a:t>Do they acknowledge counterarguments?</a:t>
            </a:r>
          </a:p>
          <a:p>
            <a:pPr marL="0" lvl="0" indent="0" algn="just">
              <a:buNone/>
            </a:pPr>
            <a:r>
              <a:rPr lang="en-US" i="1" dirty="0"/>
              <a:t>Test:</a:t>
            </a:r>
            <a:r>
              <a:rPr lang="en-US" dirty="0"/>
              <a:t> Would they admit if evidence contradicted their position?</a:t>
            </a:r>
          </a:p>
          <a:p>
            <a:pPr marL="0" indent="0" algn="just">
              <a:buNone/>
            </a:pPr>
            <a:r>
              <a:rPr lang="en-US" b="1" dirty="0"/>
              <a:t>4. </a:t>
            </a:r>
            <a:r>
              <a:rPr lang="en-US" b="1" dirty="0" err="1"/>
              <a:t>Recency</a:t>
            </a:r>
            <a:endParaRPr lang="en-US" dirty="0"/>
          </a:p>
          <a:p>
            <a:pPr marL="0" lvl="0" indent="0" algn="just">
              <a:buNone/>
            </a:pPr>
            <a:r>
              <a:rPr lang="en-US" dirty="0"/>
              <a:t>Is the information current?</a:t>
            </a:r>
          </a:p>
          <a:p>
            <a:pPr marL="0" lvl="0" indent="0" algn="just">
              <a:buNone/>
            </a:pPr>
            <a:r>
              <a:rPr lang="en-US" dirty="0"/>
              <a:t>Has thinking evolved since this source wrote?</a:t>
            </a:r>
          </a:p>
          <a:p>
            <a:pPr marL="0" lvl="0" indent="0" algn="just">
              <a:buNone/>
            </a:pPr>
            <a:r>
              <a:rPr lang="en-US" i="1" dirty="0"/>
              <a:t>Test:</a:t>
            </a:r>
            <a:r>
              <a:rPr lang="en-US" dirty="0"/>
              <a:t> When was this published? Is newer research available?</a:t>
            </a:r>
          </a:p>
          <a:p>
            <a:pPr marL="0" indent="0" algn="just">
              <a:buNone/>
            </a:pPr>
            <a:r>
              <a:rPr lang="en-US" b="1" dirty="0"/>
              <a:t>5. Consensus</a:t>
            </a:r>
            <a:endParaRPr lang="en-US" dirty="0"/>
          </a:p>
          <a:p>
            <a:pPr marL="0" lvl="0" indent="0" algn="just">
              <a:buNone/>
            </a:pPr>
            <a:r>
              <a:rPr lang="en-US" dirty="0"/>
              <a:t>Do other credible sources agree?</a:t>
            </a:r>
          </a:p>
          <a:p>
            <a:pPr marL="0" lvl="0" indent="0" algn="just">
              <a:buNone/>
            </a:pPr>
            <a:r>
              <a:rPr lang="en-US" dirty="0"/>
              <a:t>Or is this person alone in their view?</a:t>
            </a:r>
          </a:p>
          <a:p>
            <a:pPr marL="0" indent="0" algn="just">
              <a:buNone/>
            </a:pPr>
            <a:r>
              <a:rPr lang="en-US" i="1" dirty="0"/>
              <a:t>Test:</a:t>
            </a:r>
            <a:r>
              <a:rPr lang="en-US" dirty="0"/>
              <a:t> What do multiple sources across different perspectives say?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1005840"/>
            <a:ext cx="4237008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200" b="1" dirty="0"/>
              <a:t>Red Flags for Questionable Sources:</a:t>
            </a:r>
            <a:endParaRPr lang="en-US" sz="1200" dirty="0"/>
          </a:p>
          <a:p>
            <a:pPr marL="0" lvl="0" indent="0" algn="just">
              <a:buNone/>
            </a:pPr>
            <a:r>
              <a:rPr lang="en-US" sz="1200" dirty="0"/>
              <a:t>⚠ Makes extraordinary claims without extraordinary evidence</a:t>
            </a:r>
          </a:p>
          <a:p>
            <a:pPr marL="0" lvl="0" indent="0" algn="just">
              <a:buNone/>
            </a:pPr>
            <a:r>
              <a:rPr lang="en-US" sz="1200" dirty="0"/>
              <a:t>⚠ Uses emotional language instead of measured analysis</a:t>
            </a:r>
          </a:p>
          <a:p>
            <a:pPr marL="0" lvl="0" indent="0" algn="just">
              <a:buNone/>
            </a:pPr>
            <a:r>
              <a:rPr lang="en-US" sz="1200" dirty="0"/>
              <a:t>⚠ Profits from your belief in them</a:t>
            </a:r>
          </a:p>
          <a:p>
            <a:pPr marL="0" lvl="0" indent="0" algn="just">
              <a:buNone/>
            </a:pPr>
            <a:r>
              <a:rPr lang="en-US" sz="1200" dirty="0"/>
              <a:t>⚠ Dismisses all contrary evidence as "biased"</a:t>
            </a:r>
          </a:p>
          <a:p>
            <a:pPr marL="0" lvl="0" indent="0" algn="just">
              <a:buNone/>
            </a:pPr>
            <a:r>
              <a:rPr lang="en-US" sz="1200" dirty="0"/>
              <a:t>⚠ Relies on anecdotes instead of systematic evidence</a:t>
            </a:r>
          </a:p>
          <a:p>
            <a:pPr marL="0" lvl="0" indent="0" algn="just">
              <a:buNone/>
            </a:pPr>
            <a:r>
              <a:rPr lang="en-US" sz="1200" dirty="0"/>
              <a:t>⚠ Attacks opponents' character rather than their evidence</a:t>
            </a:r>
          </a:p>
          <a:p>
            <a:pPr marL="0" indent="0" algn="just">
              <a:buNone/>
            </a:pPr>
            <a:r>
              <a:rPr lang="en-US" sz="1200" b="1" dirty="0"/>
              <a:t>Teaching Note:</a:t>
            </a:r>
            <a:r>
              <a:rPr lang="en-US" sz="1200" dirty="0"/>
              <a:t> This is especially critical in the age of information abundance. Teach students to ask: "Who is this person? What qualifies them? What are they selling?"</a:t>
            </a:r>
          </a:p>
          <a:p>
            <a:pPr marL="0" indent="0" algn="just">
              <a:buNone/>
            </a:pPr>
            <a:r>
              <a:rPr lang="en-US" sz="1200" dirty="0"/>
              <a:t>Trust But Verify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9144000" cy="54864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Hidden Assumptions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022748"/>
            <a:ext cx="4038600" cy="4525963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en-US" b="1" dirty="0"/>
              <a:t>Finding Unstated Premises; Every Argument Rests on Unstated Assumptions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A complete argument contains:</a:t>
            </a:r>
          </a:p>
          <a:p>
            <a:pPr marL="0" lvl="0" indent="0" algn="just">
              <a:buNone/>
            </a:pPr>
            <a:r>
              <a:rPr lang="en-US" b="1" dirty="0"/>
              <a:t>Evidence:</a:t>
            </a:r>
            <a:r>
              <a:rPr lang="en-US" dirty="0"/>
              <a:t> The facts presented</a:t>
            </a:r>
          </a:p>
          <a:p>
            <a:pPr marL="0" lvl="0" indent="0" algn="just">
              <a:buNone/>
            </a:pPr>
            <a:r>
              <a:rPr lang="en-US" b="1" dirty="0"/>
              <a:t>Claim:</a:t>
            </a:r>
            <a:r>
              <a:rPr lang="en-US" dirty="0"/>
              <a:t> The conclusion drawn</a:t>
            </a:r>
          </a:p>
          <a:p>
            <a:pPr marL="0" lvl="0" indent="0" algn="just">
              <a:buNone/>
            </a:pPr>
            <a:r>
              <a:rPr lang="en-US" b="1" dirty="0"/>
              <a:t>Assumption:</a:t>
            </a:r>
            <a:r>
              <a:rPr lang="en-US" dirty="0"/>
              <a:t> The unstated bridge connecting evidence to claim</a:t>
            </a:r>
          </a:p>
          <a:p>
            <a:pPr marL="0" indent="0" algn="just">
              <a:buNone/>
            </a:pPr>
            <a:r>
              <a:rPr lang="en-US" b="1" dirty="0"/>
              <a:t>Example Argument:</a:t>
            </a:r>
            <a:r>
              <a:rPr lang="en-US" dirty="0"/>
              <a:t> </a:t>
            </a:r>
            <a:r>
              <a:rPr lang="en-US" i="1" dirty="0"/>
              <a:t>"Students who study in groups perform better. Therefore, your school should require group study."</a:t>
            </a:r>
            <a:endParaRPr lang="en-US" dirty="0"/>
          </a:p>
          <a:p>
            <a:pPr marL="0" indent="0" algn="just">
              <a:buNone/>
            </a:pPr>
            <a:r>
              <a:rPr lang="en-US" b="1" dirty="0"/>
              <a:t>Hidden Assumptions:</a:t>
            </a:r>
            <a:endParaRPr lang="en-US" dirty="0"/>
          </a:p>
          <a:p>
            <a:pPr marL="0" lvl="0" indent="0" algn="just">
              <a:buNone/>
            </a:pPr>
            <a:r>
              <a:rPr lang="en-US" dirty="0"/>
              <a:t>Better performance is the only goal of education</a:t>
            </a:r>
          </a:p>
          <a:p>
            <a:pPr marL="0" lvl="0" indent="0" algn="just">
              <a:buNone/>
            </a:pPr>
            <a:r>
              <a:rPr lang="en-US" dirty="0"/>
              <a:t>Requiring something increases quality (vs. voluntary adoption)</a:t>
            </a:r>
          </a:p>
          <a:p>
            <a:pPr marL="0" lvl="0" indent="0" algn="just">
              <a:buNone/>
            </a:pPr>
            <a:r>
              <a:rPr lang="en-US" dirty="0"/>
              <a:t>The research applies to your specific student population</a:t>
            </a:r>
          </a:p>
          <a:p>
            <a:pPr marL="0" lvl="0" indent="0" algn="just">
              <a:buNone/>
            </a:pPr>
            <a:r>
              <a:rPr lang="en-US" dirty="0"/>
              <a:t>No negative consequences exist from requiring group work</a:t>
            </a:r>
          </a:p>
          <a:p>
            <a:pPr marL="0" lvl="0" indent="0" algn="just">
              <a:buNone/>
            </a:pPr>
            <a:r>
              <a:rPr lang="en-US" dirty="0"/>
              <a:t>All students learn equally well in groups</a:t>
            </a:r>
          </a:p>
          <a:p>
            <a:pPr marL="0" indent="0" algn="just">
              <a:buNone/>
            </a:pPr>
            <a:r>
              <a:rPr lang="en-US" b="1" dirty="0"/>
              <a:t>Why This Matters:</a:t>
            </a:r>
            <a:r>
              <a:rPr lang="en-US" dirty="0"/>
              <a:t> When you identify assumptions, you can ask: "Is this assumption actually true? What if it's false?"</a:t>
            </a:r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1022748"/>
            <a:ext cx="4038600" cy="4525963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en-US" b="1" dirty="0"/>
              <a:t>How to Uncover Assumptions:</a:t>
            </a:r>
            <a:endParaRPr lang="en-US" dirty="0"/>
          </a:p>
          <a:p>
            <a:pPr marL="0" indent="0" algn="just">
              <a:buNone/>
            </a:pPr>
            <a:r>
              <a:rPr lang="en-US" b="1" dirty="0"/>
              <a:t>Step 1:</a:t>
            </a:r>
            <a:r>
              <a:rPr lang="en-US" dirty="0"/>
              <a:t> State the claim clearly "My school should require group study"</a:t>
            </a:r>
          </a:p>
          <a:p>
            <a:pPr marL="0" indent="0" algn="just">
              <a:buNone/>
            </a:pPr>
            <a:r>
              <a:rPr lang="en-US" b="1" dirty="0"/>
              <a:t>Step 2:</a:t>
            </a:r>
            <a:r>
              <a:rPr lang="en-US" dirty="0"/>
              <a:t> Ask: "What would have to be true for this to be a good conclusion?"</a:t>
            </a:r>
          </a:p>
          <a:p>
            <a:pPr marL="0" lvl="0" indent="0" algn="just">
              <a:buNone/>
            </a:pPr>
            <a:r>
              <a:rPr lang="en-US" dirty="0"/>
              <a:t>Better performance from groups</a:t>
            </a:r>
          </a:p>
          <a:p>
            <a:pPr marL="0" lvl="0" indent="0" algn="just">
              <a:buNone/>
            </a:pPr>
            <a:r>
              <a:rPr lang="en-US" dirty="0"/>
              <a:t>Requirement improves outcomes better than suggestion</a:t>
            </a:r>
          </a:p>
          <a:p>
            <a:pPr marL="0" lvl="0" indent="0" algn="just">
              <a:buNone/>
            </a:pPr>
            <a:r>
              <a:rPr lang="en-US" dirty="0"/>
              <a:t>No students harmed by mandatory group work</a:t>
            </a:r>
          </a:p>
          <a:p>
            <a:pPr marL="0" indent="0" algn="just">
              <a:buNone/>
            </a:pPr>
            <a:r>
              <a:rPr lang="en-US" b="1" dirty="0"/>
              <a:t>Step 3:</a:t>
            </a:r>
            <a:r>
              <a:rPr lang="en-US" dirty="0"/>
              <a:t> Evaluate each assumption</a:t>
            </a:r>
          </a:p>
          <a:p>
            <a:pPr marL="0" lvl="0" indent="0" algn="just">
              <a:buNone/>
            </a:pPr>
            <a:r>
              <a:rPr lang="en-US" dirty="0"/>
              <a:t>Is there evidence for this?</a:t>
            </a:r>
          </a:p>
          <a:p>
            <a:pPr marL="0" lvl="0" indent="0" algn="just">
              <a:buNone/>
            </a:pPr>
            <a:r>
              <a:rPr lang="en-US" dirty="0"/>
              <a:t>Under what conditions would this be false?</a:t>
            </a:r>
          </a:p>
          <a:p>
            <a:pPr marL="0" lvl="0" indent="0" algn="just">
              <a:buNone/>
            </a:pPr>
            <a:r>
              <a:rPr lang="en-US" dirty="0"/>
              <a:t>What's the counterargument?</a:t>
            </a:r>
          </a:p>
          <a:p>
            <a:pPr marL="0" indent="0" algn="just">
              <a:buNone/>
            </a:pPr>
            <a:r>
              <a:rPr lang="en-US" b="1" dirty="0"/>
              <a:t>Critical Thinker's Assumption-Hunting Questions:</a:t>
            </a:r>
            <a:endParaRPr lang="en-US" dirty="0"/>
          </a:p>
          <a:p>
            <a:pPr marL="0" lvl="0" indent="0" algn="just">
              <a:buNone/>
            </a:pPr>
            <a:r>
              <a:rPr lang="en-US" dirty="0"/>
              <a:t>"What is this argument taking for granted?"</a:t>
            </a:r>
          </a:p>
          <a:p>
            <a:pPr marL="0" lvl="0" indent="0" algn="just">
              <a:buNone/>
            </a:pPr>
            <a:r>
              <a:rPr lang="en-US" dirty="0"/>
              <a:t>"What's not being said here?"</a:t>
            </a:r>
          </a:p>
          <a:p>
            <a:pPr marL="0" lvl="0" indent="0" algn="just">
              <a:buNone/>
            </a:pPr>
            <a:r>
              <a:rPr lang="en-US" dirty="0"/>
              <a:t>"If [this assumption] were false, would the conclusion still hold?"</a:t>
            </a:r>
          </a:p>
          <a:p>
            <a:pPr marL="0" lvl="0" indent="0" algn="just">
              <a:buNone/>
            </a:pPr>
            <a:r>
              <a:rPr lang="en-US" dirty="0"/>
              <a:t>"Who would this assumption benefit? Who might it harm?"</a:t>
            </a:r>
          </a:p>
          <a:p>
            <a:pPr marL="0" indent="0"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9144000" cy="54864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Reasoning vs. Rationalization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138687"/>
            <a:ext cx="1751162" cy="358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5404" y="967830"/>
            <a:ext cx="1751162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300" b="1" dirty="0"/>
              <a:t>Reasoning</a:t>
            </a:r>
            <a:endParaRPr lang="en-US" sz="1300" dirty="0"/>
          </a:p>
          <a:p>
            <a:pPr lvl="0" algn="just"/>
            <a:r>
              <a:rPr lang="en-US" sz="1300" dirty="0"/>
              <a:t>Seeking truth, wherever it leads</a:t>
            </a:r>
          </a:p>
          <a:p>
            <a:pPr lvl="0" algn="just"/>
            <a:r>
              <a:rPr lang="en-US" sz="1300" dirty="0"/>
              <a:t>Willing to change mind if evidence warrants</a:t>
            </a:r>
          </a:p>
          <a:p>
            <a:pPr lvl="0" algn="just"/>
            <a:r>
              <a:rPr lang="en-US" sz="1300" dirty="0"/>
              <a:t>Examining evidence for and against a position</a:t>
            </a:r>
          </a:p>
          <a:p>
            <a:pPr lvl="0" algn="just"/>
            <a:r>
              <a:rPr lang="en-US" sz="1300" dirty="0"/>
              <a:t>Asking: "What does the evidence suggest?"</a:t>
            </a:r>
          </a:p>
          <a:p>
            <a:pPr lvl="0" algn="just"/>
            <a:r>
              <a:rPr lang="en-US" sz="1300" i="1" dirty="0"/>
              <a:t>Process:</a:t>
            </a:r>
            <a:r>
              <a:rPr lang="en-US" sz="1300" dirty="0"/>
              <a:t> Evidence → Analysis → Conclusion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67464" y="967830"/>
            <a:ext cx="260230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300" b="1" dirty="0"/>
              <a:t>Rationalization</a:t>
            </a:r>
            <a:endParaRPr lang="en-US" sz="1300" dirty="0"/>
          </a:p>
          <a:p>
            <a:pPr lvl="0" algn="just"/>
            <a:r>
              <a:rPr lang="en-US" sz="1300" dirty="0"/>
              <a:t>Defending a position you already hold</a:t>
            </a:r>
          </a:p>
          <a:p>
            <a:pPr lvl="0" algn="just"/>
            <a:r>
              <a:rPr lang="en-US" sz="1300" dirty="0"/>
              <a:t>Seeking evidence supporting predetermined conclusion</a:t>
            </a:r>
          </a:p>
          <a:p>
            <a:pPr lvl="0" algn="just"/>
            <a:r>
              <a:rPr lang="en-US" sz="1300" dirty="0"/>
              <a:t>Ignoring or dismissing contradictory evidence</a:t>
            </a:r>
          </a:p>
          <a:p>
            <a:pPr lvl="0" algn="just"/>
            <a:r>
              <a:rPr lang="en-US" sz="1300" dirty="0"/>
              <a:t>Asking: "How can I justify what I already believe?"</a:t>
            </a:r>
          </a:p>
          <a:p>
            <a:pPr algn="just"/>
            <a:r>
              <a:rPr lang="en-US" sz="1300" i="1" dirty="0"/>
              <a:t>Process:</a:t>
            </a:r>
            <a:r>
              <a:rPr lang="en-US" sz="1300" dirty="0"/>
              <a:t> Desired Conclusion → Selective Evidence Search → "Reasoning"</a:t>
            </a:r>
            <a:endParaRPr lang="en-US" sz="1300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491475"/>
              </p:ext>
            </p:extLst>
          </p:nvPr>
        </p:nvGraphicFramePr>
        <p:xfrm>
          <a:off x="204717" y="3928146"/>
          <a:ext cx="7973124" cy="10737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57708">
                  <a:extLst>
                    <a:ext uri="{9D8B030D-6E8A-4147-A177-3AD203B41FA5}">
                      <a16:colId xmlns:a16="http://schemas.microsoft.com/office/drawing/2014/main" val="3164347632"/>
                    </a:ext>
                  </a:extLst>
                </a:gridCol>
                <a:gridCol w="2657708">
                  <a:extLst>
                    <a:ext uri="{9D8B030D-6E8A-4147-A177-3AD203B41FA5}">
                      <a16:colId xmlns:a16="http://schemas.microsoft.com/office/drawing/2014/main" val="2279763815"/>
                    </a:ext>
                  </a:extLst>
                </a:gridCol>
                <a:gridCol w="2657708">
                  <a:extLst>
                    <a:ext uri="{9D8B030D-6E8A-4147-A177-3AD203B41FA5}">
                      <a16:colId xmlns:a16="http://schemas.microsoft.com/office/drawing/2014/main" val="14109401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Scenario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Reasoner Thinks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Rationalizer Thinks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83174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Evidence contradicts belief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"I need to reconsider"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"This evidence must be wrong"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13054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Asked "Why?"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Explains reasoning carefully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Becomes defensive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549391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Presented alternative view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"Let me consider that"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"They don't understand"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272874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Realizes mistake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"I was wrong—here's what I learned"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"That doesn't count because..."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1319120"/>
                  </a:ext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97207" y="3550826"/>
            <a:ext cx="4222310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Look Similar But Lead Differently: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035511" y="1005840"/>
            <a:ext cx="389913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How to Recognize When You're Rationalizing:</a:t>
            </a:r>
            <a:endParaRPr lang="en-US" sz="11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1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You're becoming defensive</a:t>
            </a:r>
            <a:r>
              <a:rPr lang="en-US" sz="11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when questioned</a:t>
            </a:r>
            <a:endParaRPr lang="en-US" sz="11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1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You're selectively seeking evidence</a:t>
            </a:r>
            <a:r>
              <a:rPr lang="en-US" sz="11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that supports your view</a:t>
            </a:r>
            <a:endParaRPr lang="en-US" sz="11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1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You dismiss contradictory evidence</a:t>
            </a:r>
            <a:r>
              <a:rPr lang="en-US" sz="11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without genuine consideration</a:t>
            </a:r>
            <a:endParaRPr lang="en-US" sz="11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1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You feel obligated</a:t>
            </a:r>
            <a:r>
              <a:rPr lang="en-US" sz="11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to maintain your position (identity invested)</a:t>
            </a:r>
            <a:endParaRPr lang="en-US" sz="11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1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Your explanations become complex</a:t>
            </a:r>
            <a:r>
              <a:rPr lang="en-US" sz="11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(adding exceptions and qualifications)</a:t>
            </a:r>
            <a:endParaRPr lang="en-US" sz="11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11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The Intellectual Integrity Question:</a:t>
            </a:r>
            <a:r>
              <a:rPr lang="en-US" sz="11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"If I had no personal investment in this conclusion, would I believe it based on this evidence?"</a:t>
            </a:r>
            <a:endParaRPr lang="en-US" sz="11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1100" b="1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en-US" sz="11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1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This is deeply personal—we all rationalize sometimes. </a:t>
            </a:r>
            <a:r>
              <a:rPr lang="en-US" sz="11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This is </a:t>
            </a:r>
            <a:r>
              <a:rPr lang="en-US" sz="11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 universal human tendency, not a character flaw. Self-awareness is the path forward.</a:t>
            </a:r>
            <a:endParaRPr lang="en-US" sz="1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9144000" cy="54864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Building the Habit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381000" y="1001526"/>
            <a:ext cx="4038600" cy="4525963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en-US" b="1" dirty="0"/>
              <a:t>The Knowing-Doing Gap</a:t>
            </a:r>
            <a:endParaRPr lang="en-US" dirty="0"/>
          </a:p>
          <a:p>
            <a:pPr marL="0" lvl="0" indent="0" algn="just">
              <a:buNone/>
            </a:pPr>
            <a:r>
              <a:rPr lang="en-US" dirty="0"/>
              <a:t>Knowing about critical thinking ≠ Actually thinking critically</a:t>
            </a:r>
          </a:p>
          <a:p>
            <a:pPr marL="0" lvl="0" indent="0" algn="just">
              <a:buNone/>
            </a:pPr>
            <a:r>
              <a:rPr lang="en-US" dirty="0"/>
              <a:t>Knowledge requires practice to become capability</a:t>
            </a:r>
          </a:p>
          <a:p>
            <a:pPr marL="0" lvl="0" indent="0" algn="just">
              <a:buNone/>
            </a:pPr>
            <a:r>
              <a:rPr lang="en-US" dirty="0"/>
              <a:t>Capability requires repetition to become habit</a:t>
            </a:r>
          </a:p>
          <a:p>
            <a:pPr marL="0" lv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b="1" dirty="0"/>
              <a:t>Five Daily Practices That Build Critical Thinking:</a:t>
            </a:r>
            <a:endParaRPr lang="en-US" dirty="0"/>
          </a:p>
          <a:p>
            <a:pPr marL="0" indent="0" algn="just">
              <a:buNone/>
            </a:pPr>
            <a:r>
              <a:rPr lang="en-US" b="1" dirty="0"/>
              <a:t>Practice 1: The Assumption Hunt (5 minutes)</a:t>
            </a:r>
            <a:endParaRPr lang="en-US" dirty="0"/>
          </a:p>
          <a:p>
            <a:pPr marL="0" lvl="0" indent="0" algn="just">
              <a:buNone/>
            </a:pPr>
            <a:r>
              <a:rPr lang="en-US" dirty="0"/>
              <a:t>Pick one claim you encounter (news, conversation, social media)</a:t>
            </a:r>
          </a:p>
          <a:p>
            <a:pPr marL="0" lvl="0" indent="0" algn="just">
              <a:buNone/>
            </a:pPr>
            <a:r>
              <a:rPr lang="en-US" dirty="0"/>
              <a:t>Write down: What would have to be true for this claim to be correct?</a:t>
            </a:r>
          </a:p>
          <a:p>
            <a:pPr marL="0" lvl="0" indent="0" algn="just">
              <a:buNone/>
            </a:pPr>
            <a:r>
              <a:rPr lang="en-US" dirty="0"/>
              <a:t>Ask: Is each assumption actually true?</a:t>
            </a:r>
          </a:p>
          <a:p>
            <a:pPr marL="0" lvl="0" indent="0" algn="just">
              <a:buNone/>
            </a:pPr>
            <a:r>
              <a:rPr lang="en-US" dirty="0"/>
              <a:t>Result: Train yourself to automatically question premises</a:t>
            </a:r>
          </a:p>
          <a:p>
            <a:pPr marL="0" indent="0" algn="just">
              <a:buNone/>
            </a:pPr>
            <a:r>
              <a:rPr lang="en-US" b="1" dirty="0"/>
              <a:t>Practice 2: The Steel-Manning Exercise (10 minutes)</a:t>
            </a:r>
            <a:endParaRPr lang="en-US" dirty="0"/>
          </a:p>
          <a:p>
            <a:pPr marL="0" lvl="0" indent="0" algn="just">
              <a:buNone/>
            </a:pPr>
            <a:r>
              <a:rPr lang="en-US" dirty="0"/>
              <a:t>Take a view you disagree with</a:t>
            </a:r>
          </a:p>
          <a:p>
            <a:pPr marL="0" lvl="0" indent="0" algn="just">
              <a:buNone/>
            </a:pPr>
            <a:r>
              <a:rPr lang="en-US" dirty="0"/>
              <a:t>Write the strongest version of that argument (not the weakest)</a:t>
            </a:r>
          </a:p>
          <a:p>
            <a:pPr marL="0" lvl="0" indent="0" algn="just">
              <a:buNone/>
            </a:pPr>
            <a:r>
              <a:rPr lang="en-US" dirty="0"/>
              <a:t>Actually try to understand why intelligent people hold this view</a:t>
            </a:r>
          </a:p>
          <a:p>
            <a:pPr marL="0" lvl="0" indent="0" algn="just">
              <a:buNone/>
            </a:pPr>
            <a:r>
              <a:rPr lang="en-US" dirty="0"/>
              <a:t>Result: Escape echo chambers; understand complexity</a:t>
            </a:r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572000" y="1005840"/>
            <a:ext cx="4038600" cy="4525963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en-US" b="1" dirty="0"/>
              <a:t>Practice 3: The Evidence Question (ongoing)</a:t>
            </a:r>
            <a:endParaRPr lang="en-US" dirty="0"/>
          </a:p>
          <a:p>
            <a:pPr marL="0" lvl="0" indent="0" algn="just">
              <a:buNone/>
            </a:pPr>
            <a:r>
              <a:rPr lang="en-US" dirty="0"/>
              <a:t>Before accepting any claim, ask: "What would count as evidence?"</a:t>
            </a:r>
          </a:p>
          <a:p>
            <a:pPr marL="0" lvl="0" indent="0" algn="just">
              <a:buNone/>
            </a:pPr>
            <a:r>
              <a:rPr lang="en-US" dirty="0"/>
              <a:t>Notice how much "evidence" is actually anecdote or emotion</a:t>
            </a:r>
          </a:p>
          <a:p>
            <a:pPr marL="0" lvl="0" indent="0" algn="just">
              <a:buNone/>
            </a:pPr>
            <a:r>
              <a:rPr lang="en-US" dirty="0"/>
              <a:t>Practice distinguishing types of claims</a:t>
            </a:r>
          </a:p>
          <a:p>
            <a:pPr marL="0" lvl="0" indent="0" algn="just">
              <a:buNone/>
            </a:pPr>
            <a:r>
              <a:rPr lang="en-US" dirty="0"/>
              <a:t>Result: More rigorous thinking</a:t>
            </a:r>
          </a:p>
          <a:p>
            <a:pPr marL="0" indent="0" algn="just">
              <a:buNone/>
            </a:pPr>
            <a:r>
              <a:rPr lang="en-US" b="1" dirty="0"/>
              <a:t>Practice 4: The Perspective Shift (reflecting)</a:t>
            </a:r>
            <a:endParaRPr lang="en-US" dirty="0"/>
          </a:p>
          <a:p>
            <a:pPr marL="0" lvl="0" indent="0" algn="just">
              <a:buNone/>
            </a:pPr>
            <a:r>
              <a:rPr lang="en-US" dirty="0"/>
              <a:t>"How would someone from [different background] see this?"</a:t>
            </a:r>
          </a:p>
          <a:p>
            <a:pPr marL="0" lvl="0" indent="0" algn="just">
              <a:buNone/>
            </a:pPr>
            <a:r>
              <a:rPr lang="en-US" dirty="0"/>
              <a:t>"What would my 80-year-old self think of this decision?"</a:t>
            </a:r>
          </a:p>
          <a:p>
            <a:pPr marL="0" lvl="0" indent="0" algn="just">
              <a:buNone/>
            </a:pPr>
            <a:r>
              <a:rPr lang="en-US" dirty="0"/>
              <a:t>"What would someone who disagrees see that I'm missing?"</a:t>
            </a:r>
          </a:p>
          <a:p>
            <a:pPr marL="0" lvl="0" indent="0" algn="just">
              <a:buNone/>
            </a:pPr>
            <a:r>
              <a:rPr lang="en-US" dirty="0"/>
              <a:t>Result: Expand beyond your default perspective</a:t>
            </a:r>
          </a:p>
          <a:p>
            <a:pPr marL="0" indent="0" algn="just">
              <a:buNone/>
            </a:pPr>
            <a:r>
              <a:rPr lang="en-US" b="1" dirty="0"/>
              <a:t>Practice 5: The Reflection Journal (weekly)</a:t>
            </a:r>
            <a:endParaRPr lang="en-US" dirty="0"/>
          </a:p>
          <a:p>
            <a:pPr marL="0" lvl="0" indent="0" algn="just">
              <a:buNone/>
            </a:pPr>
            <a:r>
              <a:rPr lang="en-US" dirty="0"/>
              <a:t>Write: A decision where I was biased and didn't realize it</a:t>
            </a:r>
          </a:p>
          <a:p>
            <a:pPr marL="0" lvl="0" indent="0" algn="just">
              <a:buNone/>
            </a:pPr>
            <a:r>
              <a:rPr lang="en-US" dirty="0"/>
              <a:t>Write: An assumption I discovered I was making</a:t>
            </a:r>
          </a:p>
          <a:p>
            <a:pPr marL="0" lvl="0" indent="0" algn="just">
              <a:buNone/>
            </a:pPr>
            <a:r>
              <a:rPr lang="en-US" dirty="0"/>
              <a:t>Write: How my thinking changed this week</a:t>
            </a:r>
          </a:p>
          <a:p>
            <a:pPr marL="0" lvl="0" indent="0" algn="just">
              <a:buNone/>
            </a:pPr>
            <a:r>
              <a:rPr lang="en-US" dirty="0"/>
              <a:t>Result: Build metacognitive awareness</a:t>
            </a:r>
          </a:p>
          <a:p>
            <a:pPr marL="0" indent="0"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9144000" cy="54864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Academic &amp; Professional Context</a:t>
            </a:r>
          </a:p>
        </p:txBody>
      </p:sp>
      <p:sp>
        <p:nvSpPr>
          <p:cNvPr id="6" name="Rectangle 5"/>
          <p:cNvSpPr/>
          <p:nvPr/>
        </p:nvSpPr>
        <p:spPr>
          <a:xfrm>
            <a:off x="353684" y="1045522"/>
            <a:ext cx="8333116" cy="3902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1300" b="1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In Academic Context </a:t>
            </a:r>
            <a:r>
              <a:rPr lang="en-US" sz="1300" i="1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Better </a:t>
            </a:r>
            <a:r>
              <a:rPr lang="en-US" sz="1300" i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critical thinking means:</a:t>
            </a:r>
            <a:endParaRPr lang="en-US" sz="13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3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Deeper understanding (not just </a:t>
            </a:r>
            <a:r>
              <a:rPr lang="en-US" sz="13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memorization), Better </a:t>
            </a:r>
            <a:r>
              <a:rPr lang="en-US" sz="13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essay arguments (because you examine </a:t>
            </a:r>
            <a:r>
              <a:rPr lang="en-US" sz="13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evidence), Superior </a:t>
            </a:r>
            <a:r>
              <a:rPr lang="en-US" sz="13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research (you ask better </a:t>
            </a:r>
            <a:r>
              <a:rPr lang="en-US" sz="13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questions), Higher </a:t>
            </a:r>
            <a:r>
              <a:rPr lang="en-US" sz="13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achievement (because you actually understand, not just know)</a:t>
            </a:r>
            <a:endParaRPr lang="en-US" sz="13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sz="1300" i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What it looks like:</a:t>
            </a:r>
            <a:r>
              <a:rPr lang="en-US" sz="13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"This research is interesting, but I notice they only studied urban populations. The findings might not apply to rural contexts. I should look for studies in rural areas to compare."</a:t>
            </a:r>
            <a:endParaRPr lang="en-US" sz="13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sz="1300" b="1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In a Professional Context </a:t>
            </a:r>
            <a:r>
              <a:rPr lang="en-US" sz="1300" i="1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Better </a:t>
            </a:r>
            <a:r>
              <a:rPr lang="en-US" sz="1300" i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critical thinking means:</a:t>
            </a:r>
            <a:endParaRPr lang="en-US" sz="13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3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Better decisions (you anticipate </a:t>
            </a:r>
            <a:r>
              <a:rPr lang="en-US" sz="13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consequences), More </a:t>
            </a:r>
            <a:r>
              <a:rPr lang="en-US" sz="13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credibility (people trust your </a:t>
            </a:r>
            <a:r>
              <a:rPr lang="en-US" sz="13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judgment), Career </a:t>
            </a:r>
            <a:r>
              <a:rPr lang="en-US" sz="13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advancement (you solve problems others </a:t>
            </a:r>
            <a:r>
              <a:rPr lang="en-US" sz="13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miss), Leadership </a:t>
            </a:r>
            <a:r>
              <a:rPr lang="en-US" sz="13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capability (you help others think better)</a:t>
            </a:r>
            <a:endParaRPr lang="en-US" sz="13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sz="1300" i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What it looks like:</a:t>
            </a:r>
            <a:r>
              <a:rPr lang="en-US" sz="13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"This new marketing strategy looks good, but I'm not seeing data on how it affects customer retention—only acquisition. Before we invest heavily, I want to understand long-term impact, not just first-contact metrics."</a:t>
            </a:r>
            <a:endParaRPr lang="en-US" sz="13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sz="1300" b="1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In a Personal View Context </a:t>
            </a:r>
            <a:r>
              <a:rPr lang="en-US" sz="1300" i="1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Better </a:t>
            </a:r>
            <a:r>
              <a:rPr lang="en-US" sz="1300" i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critical thinking means:</a:t>
            </a:r>
            <a:endParaRPr lang="en-US" sz="13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3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Better decisions about your </a:t>
            </a:r>
            <a:r>
              <a:rPr lang="en-US" sz="13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life, Resistance </a:t>
            </a:r>
            <a:r>
              <a:rPr lang="en-US" sz="13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to manipulation (less vulnerable to scams, </a:t>
            </a:r>
            <a:r>
              <a:rPr lang="en-US" sz="13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propaganda), Stronger </a:t>
            </a:r>
            <a:r>
              <a:rPr lang="en-US" sz="13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relationships (you understand people's </a:t>
            </a:r>
            <a:r>
              <a:rPr lang="en-US" sz="13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perspectives), Greater </a:t>
            </a:r>
            <a:r>
              <a:rPr lang="en-US" sz="13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resilience (you don't believe every worry that crosses your mind)</a:t>
            </a:r>
            <a:endParaRPr lang="en-US" sz="13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1300" i="1" dirty="0">
                <a:latin typeface="+mj-lt"/>
                <a:ea typeface="Times New Roman" panose="02020603050405020304" pitchFamily="18" charset="0"/>
              </a:rPr>
              <a:t>What it looks like:</a:t>
            </a:r>
            <a:r>
              <a:rPr lang="en-US" sz="1300" dirty="0">
                <a:latin typeface="+mj-lt"/>
                <a:ea typeface="Times New Roman" panose="02020603050405020304" pitchFamily="18" charset="0"/>
              </a:rPr>
              <a:t> "I'm anxious about whether I'm making the right career choice. Let me separate my fear-based thoughts from actual evidence: What does my data show about my performance? What do people who know me well observe? What do I actually value? What would I choose if I weren't afraid?"</a:t>
            </a:r>
            <a:endParaRPr lang="en-US" sz="1300" dirty="0">
              <a:latin typeface="+mj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9144000" cy="54864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Obstacles to Critical Thinking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24287" y="896802"/>
            <a:ext cx="4271513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/>
              <a:t>Obstacle 1: Cognitive Laziness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Critical thinking is effortful; our brains prefer autopilot</a:t>
            </a:r>
          </a:p>
          <a:p>
            <a:pPr marL="0" lvl="0" indent="0">
              <a:buNone/>
            </a:pPr>
            <a:r>
              <a:rPr lang="en-US" b="1" dirty="0"/>
              <a:t>Solution:</a:t>
            </a:r>
            <a:r>
              <a:rPr lang="en-US" dirty="0"/>
              <a:t> Deliberately slow down; ask questions; resist rushing</a:t>
            </a:r>
          </a:p>
          <a:p>
            <a:pPr marL="0" indent="0">
              <a:buNone/>
            </a:pPr>
            <a:r>
              <a:rPr lang="en-US" b="1" dirty="0"/>
              <a:t>Obstacle 2: Identity Protection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Our beliefs become part of who we are</a:t>
            </a:r>
          </a:p>
          <a:p>
            <a:pPr marL="0" lvl="0" indent="0">
              <a:buNone/>
            </a:pPr>
            <a:r>
              <a:rPr lang="en-US" dirty="0"/>
              <a:t>Questioning them feels like questioning ourselves</a:t>
            </a:r>
          </a:p>
          <a:p>
            <a:pPr marL="0" lvl="0" indent="0">
              <a:buNone/>
            </a:pPr>
            <a:r>
              <a:rPr lang="en-US" b="1" dirty="0"/>
              <a:t>Solution:</a:t>
            </a:r>
            <a:r>
              <a:rPr lang="en-US" dirty="0"/>
              <a:t> Separate self from beliefs; "I was wrong about that" ≠ "I'm wrong"</a:t>
            </a:r>
          </a:p>
          <a:p>
            <a:pPr marL="0" indent="0">
              <a:buNone/>
            </a:pPr>
            <a:r>
              <a:rPr lang="en-US" b="1" dirty="0"/>
              <a:t>Obstacle 3: Social Pressure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Groups enforce conformity; questioning group beliefs brings costs</a:t>
            </a:r>
          </a:p>
          <a:p>
            <a:pPr marL="0" lvl="0" indent="0">
              <a:buNone/>
            </a:pPr>
            <a:r>
              <a:rPr lang="en-US" b="1" dirty="0"/>
              <a:t>Solution:</a:t>
            </a:r>
            <a:r>
              <a:rPr lang="en-US" dirty="0"/>
              <a:t> Find communities that value truth-seeking over agreement</a:t>
            </a:r>
          </a:p>
          <a:p>
            <a:pPr marL="0" indent="0">
              <a:buNone/>
            </a:pPr>
            <a:r>
              <a:rPr lang="en-US" b="1" dirty="0"/>
              <a:t>Obstacle 4: Information Overload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So much information available that we default to System 1 thinking</a:t>
            </a:r>
          </a:p>
          <a:p>
            <a:pPr marL="0" lvl="0" indent="0">
              <a:buNone/>
            </a:pPr>
            <a:r>
              <a:rPr lang="en-US" b="1" dirty="0"/>
              <a:t>Solution:</a:t>
            </a:r>
            <a:r>
              <a:rPr lang="en-US" dirty="0"/>
              <a:t> Deliberately select sources; take time for depth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896802"/>
            <a:ext cx="4254260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/>
              <a:t>Obstacle 5: Emotional Attachment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We're attached to conclusions that comfort us or that we've invested in</a:t>
            </a:r>
          </a:p>
          <a:p>
            <a:pPr marL="0" lvl="0" indent="0">
              <a:buNone/>
            </a:pPr>
            <a:r>
              <a:rPr lang="en-US" b="1" dirty="0"/>
              <a:t>Solution:</a:t>
            </a:r>
            <a:r>
              <a:rPr lang="en-US" dirty="0"/>
              <a:t> Recognize emotional investment; create space to reconsider</a:t>
            </a:r>
          </a:p>
          <a:p>
            <a:pPr marL="0" indent="0">
              <a:buNone/>
            </a:pPr>
            <a:r>
              <a:rPr lang="en-US" b="1" dirty="0"/>
              <a:t>Obstacle 6: Authority Deference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We defer to authorities without thinking</a:t>
            </a:r>
          </a:p>
          <a:p>
            <a:pPr marL="0" lvl="0" indent="0">
              <a:buNone/>
            </a:pPr>
            <a:r>
              <a:rPr lang="en-US" b="1" dirty="0"/>
              <a:t>Solution:</a:t>
            </a:r>
            <a:r>
              <a:rPr lang="en-US" dirty="0"/>
              <a:t> Question respectfully; understand reasoning; verify claims</a:t>
            </a:r>
          </a:p>
          <a:p>
            <a:pPr marL="0" indent="0">
              <a:buNone/>
            </a:pPr>
            <a:r>
              <a:rPr lang="en-US" b="1" dirty="0"/>
              <a:t>Obstacle 7: Time Pressure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Critical thinking requires time; modern life rushes us</a:t>
            </a:r>
          </a:p>
          <a:p>
            <a:pPr marL="0" lvl="0" indent="0">
              <a:buNone/>
            </a:pPr>
            <a:r>
              <a:rPr lang="en-US" b="1" dirty="0"/>
              <a:t>Solution:</a:t>
            </a:r>
            <a:r>
              <a:rPr lang="en-US" dirty="0"/>
              <a:t> Protect time for important decisions; distinguish urgent from important</a:t>
            </a:r>
          </a:p>
          <a:p>
            <a:pPr marL="0" indent="0">
              <a:buNone/>
            </a:pPr>
            <a:r>
              <a:rPr lang="en-US" b="1" dirty="0"/>
              <a:t>Obstacle 8: Fear of Being Wrong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Admitting error feels like shame</a:t>
            </a:r>
          </a:p>
          <a:p>
            <a:pPr marL="0" indent="0">
              <a:buNone/>
            </a:pPr>
            <a:r>
              <a:rPr lang="en-US" b="1" dirty="0"/>
              <a:t>Solution:</a:t>
            </a:r>
            <a:r>
              <a:rPr lang="en-US" dirty="0"/>
              <a:t> Reframe: "I learned something" not "I failed"; celebrated growth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9144000" cy="54864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Critical Thinking Frameworks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005840"/>
            <a:ext cx="4038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500" b="1" dirty="0"/>
              <a:t>The ABCD Framework</a:t>
            </a:r>
            <a:endParaRPr lang="en-US" sz="1500" dirty="0"/>
          </a:p>
          <a:p>
            <a:pPr marL="0" lvl="0" indent="0">
              <a:buNone/>
            </a:pPr>
            <a:r>
              <a:rPr lang="en-US" sz="1500" b="1" dirty="0"/>
              <a:t>A</a:t>
            </a:r>
            <a:r>
              <a:rPr lang="en-US" sz="1500" dirty="0"/>
              <a:t>ssertions: What is being claimed?</a:t>
            </a:r>
          </a:p>
          <a:p>
            <a:pPr marL="0" lvl="0" indent="0">
              <a:buNone/>
            </a:pPr>
            <a:r>
              <a:rPr lang="en-US" sz="1500" b="1" dirty="0"/>
              <a:t>B</a:t>
            </a:r>
            <a:r>
              <a:rPr lang="en-US" sz="1500" dirty="0"/>
              <a:t>asis: What evidence supports it?</a:t>
            </a:r>
          </a:p>
          <a:p>
            <a:pPr marL="0" lvl="0" indent="0">
              <a:buNone/>
            </a:pPr>
            <a:r>
              <a:rPr lang="en-US" sz="1500" b="1" dirty="0"/>
              <a:t>C</a:t>
            </a:r>
            <a:r>
              <a:rPr lang="en-US" sz="1500" dirty="0"/>
              <a:t>ontradictions: What evidence contradicts it?</a:t>
            </a:r>
          </a:p>
          <a:p>
            <a:pPr marL="0" lvl="0" indent="0">
              <a:buNone/>
            </a:pPr>
            <a:r>
              <a:rPr lang="en-US" sz="1500" b="1" dirty="0"/>
              <a:t>D</a:t>
            </a:r>
            <a:r>
              <a:rPr lang="en-US" sz="1500" dirty="0"/>
              <a:t>ecision: What can we reasonably conclude?</a:t>
            </a:r>
          </a:p>
          <a:p>
            <a:pPr marL="0" indent="0">
              <a:buNone/>
            </a:pPr>
            <a:r>
              <a:rPr lang="en-US" sz="1500" b="1" dirty="0"/>
              <a:t>The Assumption-Evidence Bridge</a:t>
            </a:r>
            <a:endParaRPr lang="en-US" sz="1500" dirty="0"/>
          </a:p>
          <a:p>
            <a:pPr marL="0" lvl="0" indent="0">
              <a:buNone/>
            </a:pPr>
            <a:r>
              <a:rPr lang="en-US" sz="1500" dirty="0"/>
              <a:t>What assumptions underlie this argument?</a:t>
            </a:r>
          </a:p>
          <a:p>
            <a:pPr marL="0" lvl="0" indent="0">
              <a:buNone/>
            </a:pPr>
            <a:r>
              <a:rPr lang="en-US" sz="1500" dirty="0"/>
              <a:t>What evidence would verify/falsify each assumption?</a:t>
            </a:r>
          </a:p>
          <a:p>
            <a:pPr marL="0" indent="0">
              <a:buNone/>
            </a:pPr>
            <a:r>
              <a:rPr lang="en-US" sz="1500" b="1" dirty="0"/>
              <a:t>The Stakeholder Perspective</a:t>
            </a:r>
            <a:endParaRPr lang="en-US" sz="1500" dirty="0"/>
          </a:p>
          <a:p>
            <a:pPr marL="0" lvl="0" indent="0">
              <a:buNone/>
            </a:pPr>
            <a:r>
              <a:rPr lang="en-US" sz="1500" dirty="0"/>
              <a:t>Who is affected by this claim/decision?</a:t>
            </a:r>
          </a:p>
          <a:p>
            <a:pPr marL="0" lvl="0" indent="0">
              <a:buNone/>
            </a:pPr>
            <a:r>
              <a:rPr lang="en-US" sz="1500" dirty="0"/>
              <a:t>How might different people view it?</a:t>
            </a:r>
          </a:p>
          <a:p>
            <a:pPr marL="0" lvl="0" indent="0">
              <a:buNone/>
            </a:pPr>
            <a:r>
              <a:rPr lang="en-US" sz="1500" dirty="0"/>
              <a:t>Whose interests are served? Whose are harmed?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199" y="1005840"/>
            <a:ext cx="4271513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500" b="1" dirty="0"/>
              <a:t>The Systems Lens</a:t>
            </a:r>
            <a:endParaRPr lang="en-US" sz="1500" dirty="0"/>
          </a:p>
          <a:p>
            <a:pPr marL="0" lvl="0" indent="0">
              <a:buNone/>
            </a:pPr>
            <a:r>
              <a:rPr lang="en-US" sz="1500" dirty="0"/>
              <a:t>How are parts interconnected?</a:t>
            </a:r>
          </a:p>
          <a:p>
            <a:pPr marL="0" lvl="0" indent="0">
              <a:buNone/>
            </a:pPr>
            <a:r>
              <a:rPr lang="en-US" sz="1500" dirty="0"/>
              <a:t>What patterns repeat?</a:t>
            </a:r>
          </a:p>
          <a:p>
            <a:pPr marL="0" lvl="0" indent="0">
              <a:buNone/>
            </a:pPr>
            <a:r>
              <a:rPr lang="en-US" sz="1500" dirty="0"/>
              <a:t>What delays or feedback loops exist?</a:t>
            </a:r>
          </a:p>
          <a:p>
            <a:pPr marL="0" indent="0">
              <a:buNone/>
            </a:pPr>
            <a:r>
              <a:rPr lang="en-US" sz="1500" b="1" dirty="0"/>
              <a:t>The Counterfactual Question</a:t>
            </a:r>
            <a:endParaRPr lang="en-US" sz="1500" dirty="0"/>
          </a:p>
          <a:p>
            <a:pPr marL="0" lvl="0" indent="0">
              <a:buNone/>
            </a:pPr>
            <a:r>
              <a:rPr lang="en-US" sz="1500" dirty="0"/>
              <a:t>What if the opposite were true?</a:t>
            </a:r>
          </a:p>
          <a:p>
            <a:pPr marL="0" lvl="0" indent="0">
              <a:buNone/>
            </a:pPr>
            <a:r>
              <a:rPr lang="en-US" sz="1500" dirty="0"/>
              <a:t>What would that look like?</a:t>
            </a:r>
          </a:p>
          <a:p>
            <a:pPr marL="0" lvl="0" indent="0">
              <a:buNone/>
            </a:pPr>
            <a:r>
              <a:rPr lang="en-US" sz="1500" dirty="0"/>
              <a:t>What evidence would we expect to see?</a:t>
            </a:r>
          </a:p>
          <a:p>
            <a:pPr marL="0" indent="0">
              <a:buNone/>
            </a:pPr>
            <a:r>
              <a:rPr lang="en-US" sz="1500" b="1" dirty="0"/>
              <a:t>Integrating These:</a:t>
            </a:r>
            <a:r>
              <a:rPr lang="en-US" sz="1500" dirty="0"/>
              <a:t> None of these frameworks is "the" right way to think. Master thinkers flexibly deploy them based on:</a:t>
            </a:r>
          </a:p>
          <a:p>
            <a:r>
              <a:rPr lang="en-US" sz="1500" dirty="0"/>
              <a:t>What the situation requires</a:t>
            </a:r>
          </a:p>
          <a:p>
            <a:r>
              <a:rPr lang="en-US" sz="1500" dirty="0"/>
              <a:t>What question they're trying to answer</a:t>
            </a:r>
          </a:p>
          <a:p>
            <a:r>
              <a:rPr lang="en-US" sz="1500" dirty="0"/>
              <a:t>What understanding they're trying to develop</a:t>
            </a:r>
          </a:p>
          <a:p>
            <a:pPr marL="0" indent="0"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9144000" cy="54864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Your Commitment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215660" y="1005840"/>
            <a:ext cx="4572000" cy="38463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Three Truths About Critical Thinking:</a:t>
            </a:r>
            <a:endParaRPr lang="en-US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sz="14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Truth 1: It's Work</a:t>
            </a:r>
            <a:r>
              <a:rPr lang="en-US" sz="1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Automatic thinking is easy. Better thinking requires effort, especially initially. You'll need to slow down, question yourself, examine evidence. This isn't a personality trait—it's a practice</a:t>
            </a:r>
            <a:r>
              <a:rPr lang="en-US" sz="14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</a:pPr>
            <a:endParaRPr lang="en-US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sz="14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Truth 2: It's Gradual</a:t>
            </a:r>
            <a:r>
              <a:rPr lang="en-US" sz="1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You won't suddenly think perfectly. Small improvements compound. The questions you ask this week will gradually reshape how you think next month. Progress isn't linear, but commitment compounds</a:t>
            </a:r>
            <a:r>
              <a:rPr lang="en-US" sz="14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</a:pPr>
            <a:endParaRPr lang="en-US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sz="14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Truth 3: It's Transformative</a:t>
            </a:r>
            <a:r>
              <a:rPr lang="en-US" sz="1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People who develop this capability describe it as fundamentally altering how they understand the world. Better thinking leads to better decisions, which lead to better lives—personally and professionally.</a:t>
            </a:r>
            <a:endParaRPr lang="en-US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55078" y="1053837"/>
            <a:ext cx="3812877" cy="2562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6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Do I want to understand the world more clearly, even if it's uncomfortable</a:t>
            </a:r>
            <a:r>
              <a:rPr lang="en-US" sz="1600" b="1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07000"/>
              </a:lnSpc>
            </a:pPr>
            <a:endParaRPr lang="en-US" sz="16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dirty="0" smtClean="0">
                <a:latin typeface="+mj-lt"/>
                <a:cs typeface="Times New Roman" panose="02020603050405020304" pitchFamily="18" charset="0"/>
              </a:rPr>
              <a:t>Make </a:t>
            </a:r>
            <a:r>
              <a:rPr lang="en-US" dirty="0">
                <a:latin typeface="+mj-lt"/>
                <a:cs typeface="Times New Roman" panose="02020603050405020304" pitchFamily="18" charset="0"/>
              </a:rPr>
              <a:t>this personal—this isn't just academic content; it's about how students actually think and live</a:t>
            </a:r>
            <a:r>
              <a:rPr lang="en-US" dirty="0" smtClean="0">
                <a:latin typeface="+mj-lt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</a:pPr>
            <a:endParaRPr lang="en-US" sz="16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What am I assuming without evidence? And what would change my mind</a:t>
            </a:r>
            <a:r>
              <a:rPr lang="en-US" sz="16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16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9144000" cy="54864"/>
          </a:xfrm>
          <a:prstGeom prst="rect">
            <a:avLst/>
          </a:prstGeom>
          <a:solidFill>
            <a:srgbClr val="ED7D3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Module 1 Summary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049756"/>
            <a:ext cx="8229600" cy="3840480"/>
          </a:xfrm>
          <a:prstGeom prst="roundRect">
            <a:avLst/>
          </a:prstGeom>
          <a:solidFill>
            <a:srgbClr val="DCE6F2"/>
          </a:solidFill>
          <a:ln w="25400"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200281"/>
            <a:ext cx="768096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Key Concepts Introduced:</a:t>
            </a:r>
            <a:endParaRPr lang="en-US" sz="1400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/>
              <a:t>Critical thinking as disciplined analysis, not mere skepticism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/>
              <a:t>How your mind works: System 1 (fast) vs. System 2 (deliberate)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/>
              <a:t>Metacognition: Your ability to observe your own thinking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/>
              <a:t>Eight cognitive biases that systematically distort judgment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/>
              <a:t>The hierarchy: assumptions → beliefs → opinions → evidence-based facts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/>
              <a:t>Different claim types require different evidence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/>
              <a:t>Emotional influence on thinking: recognizing without being controlled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/>
              <a:t>Authority bias: trusting expertise without critical evaluation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/>
              <a:t>Source credibility evaluation across five dimensions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/>
              <a:t>Assumptions hidden in every argument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/>
              <a:t>Reasoning vs. rationalization—a crucial distinction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/>
              <a:t>Practices that build critical thinking capability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/>
              <a:t>Real-world applications in academic, professional, and personal contexts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/>
              <a:t>Common obstacles to better thinking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/>
              <a:t>Frameworks you'll use throughout the course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Questions, Clarification &amp; Reflection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188718"/>
            <a:ext cx="8393502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Questions to Consider (Either Individually or in Discussion</a:t>
            </a:r>
            <a:r>
              <a:rPr lang="en-US" sz="2000" b="1" dirty="0" smtClean="0"/>
              <a:t>)</a:t>
            </a:r>
            <a:endParaRPr lang="en-US" sz="2000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2000" dirty="0"/>
              <a:t>Which cognitive bias resonates most with you? When have you experienced it?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2000" dirty="0"/>
              <a:t>Can you identify an assumption you're currently making in an important decision? What evidence would verify or disprove it?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2000" dirty="0"/>
              <a:t>Where do you tend to defer to authority without questioning? Is that wise in those contexts?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2000" dirty="0"/>
              <a:t>How can you distinguish between your reasoning and your rationalization?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2000" dirty="0"/>
              <a:t>Which of the five daily practices (assumption hunt, steel-manning, evidence question, perspective shift, reflection journal) seems most valuable for you?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2000" dirty="0"/>
              <a:t>What obstacles to critical thinking do you recognize in yourself?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E7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447436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rPr dirty="0"/>
              <a:t>Module </a:t>
            </a:r>
            <a:r>
              <a:rPr dirty="0" smtClean="0"/>
              <a:t>Assessment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35765" y="890766"/>
            <a:ext cx="4398993" cy="4525963"/>
          </a:xfrm>
        </p:spPr>
        <p:txBody>
          <a:bodyPr>
            <a:noAutofit/>
          </a:bodyPr>
          <a:lstStyle/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b="1" dirty="0" smtClean="0"/>
              <a:t>MODULE </a:t>
            </a:r>
            <a:r>
              <a:rPr lang="en-US" sz="1000" b="1" dirty="0"/>
              <a:t>1: CRITICAL THINKING </a:t>
            </a:r>
            <a:r>
              <a:rPr lang="en-US" sz="1000" b="1" dirty="0" smtClean="0"/>
              <a:t>FOUNDATION  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1. Which </a:t>
            </a:r>
            <a:r>
              <a:rPr lang="en-US" sz="1000" dirty="0"/>
              <a:t>of the following is NOT one of the eight cognitive biases discussed in Module 1</a:t>
            </a:r>
            <a:r>
              <a:rPr lang="en-US" sz="1000" dirty="0" smtClean="0"/>
              <a:t>?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A) Confirmation </a:t>
            </a:r>
            <a:r>
              <a:rPr lang="en-US" sz="1000" dirty="0"/>
              <a:t>bias (seeking confirming evidence</a:t>
            </a:r>
            <a:r>
              <a:rPr lang="en-US" sz="1000" dirty="0" smtClean="0"/>
              <a:t>)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B</a:t>
            </a:r>
            <a:r>
              <a:rPr lang="en-US" sz="1000" dirty="0"/>
              <a:t>) Availability heuristic (judging by easy-to-recall examples</a:t>
            </a:r>
            <a:r>
              <a:rPr lang="en-US" sz="1000" dirty="0" smtClean="0"/>
              <a:t>)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C</a:t>
            </a:r>
            <a:r>
              <a:rPr lang="en-US" sz="1000" dirty="0"/>
              <a:t>) Sunk cost fallacy (continuing due to past investment</a:t>
            </a:r>
            <a:r>
              <a:rPr lang="en-US" sz="1000" dirty="0" smtClean="0"/>
              <a:t>)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D</a:t>
            </a:r>
            <a:r>
              <a:rPr lang="en-US" sz="1000" dirty="0"/>
              <a:t>) Accelerating bias (speeding up decision-making</a:t>
            </a:r>
            <a:r>
              <a:rPr lang="en-US" sz="1000" dirty="0" smtClean="0"/>
              <a:t>)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  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2. According </a:t>
            </a:r>
            <a:r>
              <a:rPr lang="en-US" sz="1000" dirty="0"/>
              <a:t>to the module, at which level of metacognitive awareness can someone deliberately apply better thinking with effort</a:t>
            </a:r>
            <a:r>
              <a:rPr lang="en-US" sz="1000" dirty="0" smtClean="0"/>
              <a:t>?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A) Unconscious incompetence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B</a:t>
            </a:r>
            <a:r>
              <a:rPr lang="en-US" sz="1000" dirty="0"/>
              <a:t>) Conscious </a:t>
            </a:r>
            <a:r>
              <a:rPr lang="en-US" sz="1000" dirty="0" smtClean="0"/>
              <a:t>incompetence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C</a:t>
            </a:r>
            <a:r>
              <a:rPr lang="en-US" sz="1000" dirty="0"/>
              <a:t>) Conscious </a:t>
            </a:r>
            <a:r>
              <a:rPr lang="en-US" sz="1000" dirty="0" smtClean="0"/>
              <a:t>competence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D</a:t>
            </a:r>
            <a:r>
              <a:rPr lang="en-US" sz="1000" dirty="0"/>
              <a:t>) Unconscious </a:t>
            </a:r>
            <a:r>
              <a:rPr lang="en-US" sz="1000" dirty="0" smtClean="0"/>
              <a:t>competence 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endParaRPr lang="en-US" sz="1000" dirty="0" smtClean="0"/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3. </a:t>
            </a:r>
            <a:r>
              <a:rPr lang="en-US" sz="1000" dirty="0"/>
              <a:t>Which level in the assumption-evidence hierarchy represents beliefs that may lack rigorous evidence but feel true to people</a:t>
            </a:r>
            <a:r>
              <a:rPr lang="en-US" sz="1000" dirty="0" smtClean="0"/>
              <a:t>?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A) Assumption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B</a:t>
            </a:r>
            <a:r>
              <a:rPr lang="en-US" sz="1000" dirty="0"/>
              <a:t>) </a:t>
            </a:r>
            <a:r>
              <a:rPr lang="en-US" sz="1000" dirty="0" smtClean="0"/>
              <a:t>Belief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C</a:t>
            </a:r>
            <a:r>
              <a:rPr lang="en-US" sz="1000" dirty="0"/>
              <a:t>) </a:t>
            </a:r>
            <a:r>
              <a:rPr lang="en-US" sz="1000" dirty="0" smtClean="0"/>
              <a:t>Opinion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D</a:t>
            </a:r>
            <a:r>
              <a:rPr lang="en-US" sz="1000" dirty="0"/>
              <a:t>) Evidence-based </a:t>
            </a:r>
            <a:r>
              <a:rPr lang="en-US" sz="1000" dirty="0" smtClean="0"/>
              <a:t>fact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endParaRPr lang="en-US" sz="1000" dirty="0" smtClean="0"/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4. Which </a:t>
            </a:r>
            <a:r>
              <a:rPr lang="en-US" sz="1000" dirty="0"/>
              <a:t>of these is NOT one of the five dimensions of source credibility taught in Module 1</a:t>
            </a:r>
            <a:r>
              <a:rPr lang="en-US" sz="1000" dirty="0" smtClean="0"/>
              <a:t>?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A) Expertise </a:t>
            </a:r>
            <a:r>
              <a:rPr lang="en-US" sz="1000" dirty="0"/>
              <a:t>and </a:t>
            </a:r>
            <a:r>
              <a:rPr lang="en-US" sz="1000" dirty="0" smtClean="0"/>
              <a:t>qualifications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B</a:t>
            </a:r>
            <a:r>
              <a:rPr lang="en-US" sz="1000" dirty="0"/>
              <a:t>) Trustworthiness and </a:t>
            </a:r>
            <a:r>
              <a:rPr lang="en-US" sz="1000" dirty="0" smtClean="0"/>
              <a:t>motivation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C</a:t>
            </a:r>
            <a:r>
              <a:rPr lang="en-US" sz="1000" dirty="0"/>
              <a:t>) Objectivity and </a:t>
            </a:r>
            <a:r>
              <a:rPr lang="en-US" sz="1000" dirty="0" smtClean="0"/>
              <a:t>balance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D</a:t>
            </a:r>
            <a:r>
              <a:rPr lang="en-US" sz="1000" dirty="0"/>
              <a:t>) Popularity and social media </a:t>
            </a:r>
            <a:r>
              <a:rPr lang="en-US" sz="1000" dirty="0" smtClean="0"/>
              <a:t>followers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endParaRPr lang="en-US" sz="1000" dirty="0" smtClean="0"/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5. According </a:t>
            </a:r>
            <a:r>
              <a:rPr lang="en-US" sz="1000" dirty="0"/>
              <a:t>to the module, when does emotion undermine critical thinking</a:t>
            </a:r>
            <a:r>
              <a:rPr lang="en-US" sz="1000" dirty="0" smtClean="0"/>
              <a:t>?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A) Whenever </a:t>
            </a:r>
            <a:r>
              <a:rPr lang="en-US" sz="1000" dirty="0"/>
              <a:t>we feel any </a:t>
            </a:r>
            <a:r>
              <a:rPr lang="en-US" sz="1000" dirty="0" smtClean="0"/>
              <a:t>emotion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B</a:t>
            </a:r>
            <a:r>
              <a:rPr lang="en-US" sz="1000" dirty="0"/>
              <a:t>) Only when we feel intense </a:t>
            </a:r>
            <a:r>
              <a:rPr lang="en-US" sz="1000" dirty="0" smtClean="0"/>
              <a:t>emotions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C</a:t>
            </a:r>
            <a:r>
              <a:rPr lang="en-US" sz="1000" dirty="0"/>
              <a:t>) When emotion influences judgment without </a:t>
            </a:r>
            <a:r>
              <a:rPr lang="en-US" sz="1000" dirty="0" smtClean="0"/>
              <a:t>awareness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r>
              <a:rPr lang="en-US" sz="1000" dirty="0" smtClean="0"/>
              <a:t>D</a:t>
            </a:r>
            <a:r>
              <a:rPr lang="en-US" sz="1000" dirty="0"/>
              <a:t>) Emotions never affect thinking </a:t>
            </a:r>
            <a:r>
              <a:rPr lang="en-US" sz="1000" dirty="0" smtClean="0"/>
              <a:t>quality</a:t>
            </a:r>
          </a:p>
          <a:p>
            <a:pPr marL="0" indent="0">
              <a:lnSpc>
                <a:spcPts val="900"/>
              </a:lnSpc>
              <a:spcBef>
                <a:spcPts val="0"/>
              </a:spcBef>
              <a:buNone/>
            </a:pPr>
            <a:endParaRPr lang="en-US" sz="10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931566" y="1005840"/>
            <a:ext cx="3755234" cy="4525963"/>
          </a:xfrm>
        </p:spPr>
        <p:txBody>
          <a:bodyPr>
            <a:normAutofit fontScale="32500" lnSpcReduction="20000"/>
          </a:bodyPr>
          <a:lstStyle/>
          <a:p>
            <a:pPr lvl="0"/>
            <a:r>
              <a:rPr lang="en-US" sz="4000" dirty="0"/>
              <a:t>Write 3-5 paragraphs reflecting on: Where is your thinking strongest? Where do you most struggle? What patterns do you notice</a:t>
            </a:r>
            <a:r>
              <a:rPr lang="en-US" sz="4000" dirty="0" smtClean="0"/>
              <a:t>?</a:t>
            </a:r>
          </a:p>
          <a:p>
            <a:pPr marL="0" lvl="0" indent="0">
              <a:buNone/>
            </a:pPr>
            <a:endParaRPr lang="en-US" sz="4000" dirty="0"/>
          </a:p>
          <a:p>
            <a:pPr lvl="0"/>
            <a:r>
              <a:rPr lang="en-US" sz="4000" dirty="0"/>
              <a:t>Analyze an argument in news, social media, academic work, or conversation that interests (or bothers) you using the ABCD framework: </a:t>
            </a:r>
            <a:endParaRPr lang="en-US" dirty="0"/>
          </a:p>
          <a:p>
            <a:pPr lvl="1"/>
            <a:r>
              <a:rPr lang="en-US" sz="4000" b="1" dirty="0"/>
              <a:t>A</a:t>
            </a:r>
            <a:r>
              <a:rPr lang="en-US" sz="4000" dirty="0"/>
              <a:t>ssertions: What specific claims are made?</a:t>
            </a:r>
            <a:endParaRPr lang="en-US" sz="2800" dirty="0"/>
          </a:p>
          <a:p>
            <a:pPr lvl="1"/>
            <a:r>
              <a:rPr lang="en-US" sz="4000" b="1" dirty="0"/>
              <a:t>B</a:t>
            </a:r>
            <a:r>
              <a:rPr lang="en-US" sz="4000" dirty="0"/>
              <a:t>asis: What evidence supports each claim?</a:t>
            </a:r>
            <a:endParaRPr lang="en-US" sz="2800" dirty="0"/>
          </a:p>
          <a:p>
            <a:pPr lvl="1"/>
            <a:r>
              <a:rPr lang="en-US" sz="4000" b="1" dirty="0"/>
              <a:t>C</a:t>
            </a:r>
            <a:r>
              <a:rPr lang="en-US" sz="4000" dirty="0"/>
              <a:t>ontradictions: What evidence contradicts claims?</a:t>
            </a:r>
            <a:endParaRPr lang="en-US" sz="2800" dirty="0"/>
          </a:p>
          <a:p>
            <a:pPr lvl="1"/>
            <a:r>
              <a:rPr lang="en-US" sz="4000" b="1" dirty="0"/>
              <a:t>D</a:t>
            </a:r>
            <a:r>
              <a:rPr lang="en-US" sz="4000" dirty="0"/>
              <a:t>ecision: What can you reasonably conclude?</a:t>
            </a:r>
            <a:endParaRPr lang="en-US" sz="2800" dirty="0"/>
          </a:p>
          <a:p>
            <a:pPr lvl="0"/>
            <a:endParaRPr lang="en-US" dirty="0" smtClean="0"/>
          </a:p>
          <a:p>
            <a:pPr marL="0" lvl="0" indent="0">
              <a:buNone/>
            </a:pPr>
            <a:endParaRPr lang="en-US" b="1" dirty="0"/>
          </a:p>
          <a:p>
            <a:pPr marL="0" lvl="0" indent="0">
              <a:buNone/>
            </a:pPr>
            <a:r>
              <a:rPr lang="en-US" sz="2500" b="1" dirty="0" smtClean="0"/>
              <a:t>CORRECT ANWERS</a:t>
            </a:r>
          </a:p>
          <a:p>
            <a:pPr marL="0" lvl="0" indent="0">
              <a:buNone/>
            </a:pPr>
            <a:r>
              <a:rPr lang="en-US" sz="2500" b="1" dirty="0" smtClean="0"/>
              <a:t>1.  </a:t>
            </a:r>
            <a:r>
              <a:rPr lang="en-US" sz="2500" b="1" dirty="0"/>
              <a:t>D</a:t>
            </a:r>
          </a:p>
          <a:p>
            <a:pPr marL="0" indent="0">
              <a:buNone/>
            </a:pPr>
            <a:r>
              <a:rPr lang="en-US" sz="2500" b="1" dirty="0" smtClean="0"/>
              <a:t>2.  C</a:t>
            </a:r>
          </a:p>
          <a:p>
            <a:pPr marL="0" indent="0">
              <a:buNone/>
            </a:pPr>
            <a:r>
              <a:rPr lang="en-US" sz="2500" b="1" dirty="0" smtClean="0"/>
              <a:t>3.  </a:t>
            </a:r>
            <a:r>
              <a:rPr lang="en-US" sz="2500" b="1" dirty="0"/>
              <a:t>B </a:t>
            </a:r>
            <a:endParaRPr lang="en-US" sz="2500" b="1" dirty="0" smtClean="0"/>
          </a:p>
          <a:p>
            <a:pPr marL="0" indent="0">
              <a:buNone/>
            </a:pPr>
            <a:r>
              <a:rPr lang="en-US" sz="2500" b="1" dirty="0" smtClean="0"/>
              <a:t>4.  </a:t>
            </a:r>
            <a:r>
              <a:rPr lang="en-US" sz="2500" b="1" dirty="0"/>
              <a:t>D </a:t>
            </a:r>
            <a:endParaRPr lang="en-US" sz="2500" b="1" dirty="0" smtClean="0"/>
          </a:p>
          <a:p>
            <a:pPr marL="0" indent="0">
              <a:buNone/>
            </a:pPr>
            <a:r>
              <a:rPr lang="en-US" sz="2500" b="1" dirty="0" smtClean="0"/>
              <a:t>5.  </a:t>
            </a:r>
            <a:r>
              <a:rPr lang="en-US" sz="2500" b="1" dirty="0"/>
              <a:t>C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3843</Words>
  <Application>Microsoft Office PowerPoint</Application>
  <PresentationFormat>On-screen Show (16:9)</PresentationFormat>
  <Paragraphs>440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User</cp:lastModifiedBy>
  <cp:revision>38</cp:revision>
  <dcterms:created xsi:type="dcterms:W3CDTF">2013-01-27T09:14:16Z</dcterms:created>
  <dcterms:modified xsi:type="dcterms:W3CDTF">2026-09-01T16:19:36Z</dcterms:modified>
  <cp:category/>
</cp:coreProperties>
</file>